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92" r:id="rId4"/>
    <p:sldId id="293" r:id="rId5"/>
    <p:sldId id="294" r:id="rId6"/>
    <p:sldId id="295" r:id="rId7"/>
    <p:sldId id="296" r:id="rId8"/>
    <p:sldId id="297" r:id="rId9"/>
    <p:sldId id="258" r:id="rId10"/>
    <p:sldId id="260" r:id="rId11"/>
    <p:sldId id="261" r:id="rId12"/>
    <p:sldId id="262" r:id="rId13"/>
    <p:sldId id="263" r:id="rId14"/>
    <p:sldId id="264" r:id="rId15"/>
    <p:sldId id="265" r:id="rId16"/>
    <p:sldId id="266" r:id="rId17"/>
    <p:sldId id="267" r:id="rId18"/>
    <p:sldId id="269" r:id="rId19"/>
    <p:sldId id="271" r:id="rId20"/>
    <p:sldId id="272" r:id="rId21"/>
    <p:sldId id="273" r:id="rId22"/>
    <p:sldId id="274" r:id="rId23"/>
    <p:sldId id="291"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99" r:id="rId37"/>
    <p:sldId id="287" r:id="rId38"/>
    <p:sldId id="288" r:id="rId39"/>
    <p:sldId id="289" r:id="rId40"/>
    <p:sldId id="290" r:id="rId41"/>
    <p:sldId id="298"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81"/>
    <p:restoredTop sz="94694"/>
  </p:normalViewPr>
  <p:slideViewPr>
    <p:cSldViewPr snapToGrid="0" snapToObjects="1">
      <p:cViewPr varScale="1">
        <p:scale>
          <a:sx n="126" d="100"/>
          <a:sy n="126" d="100"/>
        </p:scale>
        <p:origin x="224"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ECD8C-EBD7-40B6-A38A-BB1B0F385EE9}" type="doc">
      <dgm:prSet loTypeId="urn:microsoft.com/office/officeart/2018/2/layout/IconCircleList" loCatId="icon" qsTypeId="urn:microsoft.com/office/officeart/2005/8/quickstyle/simple4" qsCatId="simple" csTypeId="urn:microsoft.com/office/officeart/2018/5/colors/Iconchunking_neutralbg_colorful1" csCatId="colorful" phldr="1"/>
      <dgm:spPr/>
      <dgm:t>
        <a:bodyPr/>
        <a:lstStyle/>
        <a:p>
          <a:endParaRPr lang="en-US"/>
        </a:p>
      </dgm:t>
    </dgm:pt>
    <dgm:pt modelId="{25815443-8941-476F-8A49-261F7FDB4C06}">
      <dgm:prSet/>
      <dgm:spPr/>
      <dgm:t>
        <a:bodyPr/>
        <a:lstStyle/>
        <a:p>
          <a:r>
            <a:rPr lang="en-CA" dirty="0"/>
            <a:t>Docker Engine on Linux also relies on another technology called </a:t>
          </a:r>
          <a:r>
            <a:rPr lang="en-CA" i="1" dirty="0"/>
            <a:t>control groups</a:t>
          </a:r>
          <a:r>
            <a:rPr lang="en-CA" dirty="0"/>
            <a:t> (</a:t>
          </a:r>
          <a:r>
            <a:rPr lang="en-CA" dirty="0" err="1"/>
            <a:t>cgroups</a:t>
          </a:r>
          <a:r>
            <a:rPr lang="en-CA" dirty="0"/>
            <a:t>). </a:t>
          </a:r>
          <a:endParaRPr lang="en-US" dirty="0"/>
        </a:p>
      </dgm:t>
    </dgm:pt>
    <dgm:pt modelId="{DA50B7B7-B83A-426F-B12F-08E7A2E8A0E4}" type="parTrans" cxnId="{E6D5CA27-A268-47F8-87C3-18426099CCDC}">
      <dgm:prSet/>
      <dgm:spPr/>
      <dgm:t>
        <a:bodyPr/>
        <a:lstStyle/>
        <a:p>
          <a:endParaRPr lang="en-US"/>
        </a:p>
      </dgm:t>
    </dgm:pt>
    <dgm:pt modelId="{61CD32FA-83E0-4467-B17A-7A3B2B71726E}" type="sibTrans" cxnId="{E6D5CA27-A268-47F8-87C3-18426099CCDC}">
      <dgm:prSet/>
      <dgm:spPr/>
      <dgm:t>
        <a:bodyPr/>
        <a:lstStyle/>
        <a:p>
          <a:endParaRPr lang="en-US"/>
        </a:p>
      </dgm:t>
    </dgm:pt>
    <dgm:pt modelId="{9109A253-BCB3-4DAE-BB47-97334ABE0F35}">
      <dgm:prSet/>
      <dgm:spPr/>
      <dgm:t>
        <a:bodyPr/>
        <a:lstStyle/>
        <a:p>
          <a:r>
            <a:rPr lang="en-CA" dirty="0"/>
            <a:t>A </a:t>
          </a:r>
          <a:r>
            <a:rPr lang="en-CA" dirty="0" err="1"/>
            <a:t>cgroup</a:t>
          </a:r>
          <a:r>
            <a:rPr lang="en-CA" dirty="0"/>
            <a:t> limits an application to a specific set of resources. </a:t>
          </a:r>
          <a:endParaRPr lang="en-US" dirty="0"/>
        </a:p>
      </dgm:t>
    </dgm:pt>
    <dgm:pt modelId="{8B04F5BC-DC43-4C98-808B-46C13F2FE35C}" type="parTrans" cxnId="{D27E1C68-D5DD-44E8-BED8-E4B421FC103F}">
      <dgm:prSet/>
      <dgm:spPr/>
      <dgm:t>
        <a:bodyPr/>
        <a:lstStyle/>
        <a:p>
          <a:endParaRPr lang="en-US"/>
        </a:p>
      </dgm:t>
    </dgm:pt>
    <dgm:pt modelId="{7CFAD35E-68A0-4370-9A98-AAC6CB17F052}" type="sibTrans" cxnId="{D27E1C68-D5DD-44E8-BED8-E4B421FC103F}">
      <dgm:prSet/>
      <dgm:spPr/>
      <dgm:t>
        <a:bodyPr/>
        <a:lstStyle/>
        <a:p>
          <a:endParaRPr lang="en-US"/>
        </a:p>
      </dgm:t>
    </dgm:pt>
    <dgm:pt modelId="{C1E91ADF-A3C2-4A6C-9F60-649D97F44DB0}">
      <dgm:prSet/>
      <dgm:spPr/>
      <dgm:t>
        <a:bodyPr/>
        <a:lstStyle/>
        <a:p>
          <a:r>
            <a:rPr lang="en-CA"/>
            <a:t>Control groups allow Docker Engine to share available hardware resources to containers and optionally enforce limits and constraints. </a:t>
          </a:r>
          <a:endParaRPr lang="en-US"/>
        </a:p>
      </dgm:t>
    </dgm:pt>
    <dgm:pt modelId="{95B41361-3014-46ED-995F-51FA06445E35}" type="parTrans" cxnId="{FFF6006E-7935-4845-911D-A635858E74C5}">
      <dgm:prSet/>
      <dgm:spPr/>
      <dgm:t>
        <a:bodyPr/>
        <a:lstStyle/>
        <a:p>
          <a:endParaRPr lang="en-US"/>
        </a:p>
      </dgm:t>
    </dgm:pt>
    <dgm:pt modelId="{BB9C1297-76FA-4D04-86D3-163889B5CF91}" type="sibTrans" cxnId="{FFF6006E-7935-4845-911D-A635858E74C5}">
      <dgm:prSet/>
      <dgm:spPr/>
      <dgm:t>
        <a:bodyPr/>
        <a:lstStyle/>
        <a:p>
          <a:endParaRPr lang="en-US"/>
        </a:p>
      </dgm:t>
    </dgm:pt>
    <dgm:pt modelId="{593AC7FE-BD56-4AC5-AA41-147089321420}">
      <dgm:prSet/>
      <dgm:spPr/>
      <dgm:t>
        <a:bodyPr/>
        <a:lstStyle/>
        <a:p>
          <a:r>
            <a:rPr lang="en-CA" dirty="0"/>
            <a:t>For example, you can limit the memory available to a specific container.</a:t>
          </a:r>
          <a:endParaRPr lang="en-US" dirty="0"/>
        </a:p>
      </dgm:t>
    </dgm:pt>
    <dgm:pt modelId="{520AE013-8691-49A0-9487-DADD665F7E60}" type="parTrans" cxnId="{AAE51377-7C12-48BE-984A-48519DD0D223}">
      <dgm:prSet/>
      <dgm:spPr/>
      <dgm:t>
        <a:bodyPr/>
        <a:lstStyle/>
        <a:p>
          <a:endParaRPr lang="en-US"/>
        </a:p>
      </dgm:t>
    </dgm:pt>
    <dgm:pt modelId="{26AE86BE-FCC4-40D1-BB00-006391072857}" type="sibTrans" cxnId="{AAE51377-7C12-48BE-984A-48519DD0D223}">
      <dgm:prSet/>
      <dgm:spPr/>
      <dgm:t>
        <a:bodyPr/>
        <a:lstStyle/>
        <a:p>
          <a:endParaRPr lang="en-US"/>
        </a:p>
      </dgm:t>
    </dgm:pt>
    <dgm:pt modelId="{5D5634CE-1F23-479D-AC82-A2D5CF194E80}" type="pres">
      <dgm:prSet presAssocID="{95BECD8C-EBD7-40B6-A38A-BB1B0F385EE9}" presName="root" presStyleCnt="0">
        <dgm:presLayoutVars>
          <dgm:dir/>
          <dgm:resizeHandles val="exact"/>
        </dgm:presLayoutVars>
      </dgm:prSet>
      <dgm:spPr/>
    </dgm:pt>
    <dgm:pt modelId="{C55C3E49-324F-44D8-BFB9-74FF9C888448}" type="pres">
      <dgm:prSet presAssocID="{95BECD8C-EBD7-40B6-A38A-BB1B0F385EE9}" presName="container" presStyleCnt="0">
        <dgm:presLayoutVars>
          <dgm:dir/>
          <dgm:resizeHandles val="exact"/>
        </dgm:presLayoutVars>
      </dgm:prSet>
      <dgm:spPr/>
    </dgm:pt>
    <dgm:pt modelId="{C6FD03B6-D2AD-4083-8598-28270ED1AD74}" type="pres">
      <dgm:prSet presAssocID="{25815443-8941-476F-8A49-261F7FDB4C06}" presName="compNode" presStyleCnt="0"/>
      <dgm:spPr/>
    </dgm:pt>
    <dgm:pt modelId="{C6DD4B73-68D5-4161-A1A7-2A17AF90EB15}" type="pres">
      <dgm:prSet presAssocID="{25815443-8941-476F-8A49-261F7FDB4C06}" presName="iconBgRect" presStyleLbl="bgShp" presStyleIdx="0" presStyleCnt="4"/>
      <dgm:spPr/>
    </dgm:pt>
    <dgm:pt modelId="{B975C940-D03F-4228-85CC-DDDEB9DD6D02}" type="pres">
      <dgm:prSet presAssocID="{25815443-8941-476F-8A49-261F7FDB4C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16BE5DD-1A1E-4325-B4EE-7417ED08D876}" type="pres">
      <dgm:prSet presAssocID="{25815443-8941-476F-8A49-261F7FDB4C06}" presName="spaceRect" presStyleCnt="0"/>
      <dgm:spPr/>
    </dgm:pt>
    <dgm:pt modelId="{E3828E9C-C29F-420A-A48B-EA5DA89EF2E3}" type="pres">
      <dgm:prSet presAssocID="{25815443-8941-476F-8A49-261F7FDB4C06}" presName="textRect" presStyleLbl="revTx" presStyleIdx="0" presStyleCnt="4">
        <dgm:presLayoutVars>
          <dgm:chMax val="1"/>
          <dgm:chPref val="1"/>
        </dgm:presLayoutVars>
      </dgm:prSet>
      <dgm:spPr/>
    </dgm:pt>
    <dgm:pt modelId="{43F507B6-EB2B-48FA-BCA0-7C4C18C86334}" type="pres">
      <dgm:prSet presAssocID="{61CD32FA-83E0-4467-B17A-7A3B2B71726E}" presName="sibTrans" presStyleLbl="sibTrans2D1" presStyleIdx="0" presStyleCnt="0"/>
      <dgm:spPr/>
    </dgm:pt>
    <dgm:pt modelId="{CB97936F-62DC-4AE9-8183-0C0D7C20A342}" type="pres">
      <dgm:prSet presAssocID="{9109A253-BCB3-4DAE-BB47-97334ABE0F35}" presName="compNode" presStyleCnt="0"/>
      <dgm:spPr/>
    </dgm:pt>
    <dgm:pt modelId="{B387DC7B-CAEF-4BF4-AC3E-55C96DB7BC8E}" type="pres">
      <dgm:prSet presAssocID="{9109A253-BCB3-4DAE-BB47-97334ABE0F35}" presName="iconBgRect" presStyleLbl="bgShp" presStyleIdx="1" presStyleCnt="4"/>
      <dgm:spPr/>
    </dgm:pt>
    <dgm:pt modelId="{FC691254-DAF0-4C4D-B1F4-C1342BC355D5}" type="pres">
      <dgm:prSet presAssocID="{9109A253-BCB3-4DAE-BB47-97334ABE0F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2A621019-36C5-4DEC-A045-00AC02DF9AB6}" type="pres">
      <dgm:prSet presAssocID="{9109A253-BCB3-4DAE-BB47-97334ABE0F35}" presName="spaceRect" presStyleCnt="0"/>
      <dgm:spPr/>
    </dgm:pt>
    <dgm:pt modelId="{72131B13-3D1F-4CF4-A881-EF8AFCCEEBC4}" type="pres">
      <dgm:prSet presAssocID="{9109A253-BCB3-4DAE-BB47-97334ABE0F35}" presName="textRect" presStyleLbl="revTx" presStyleIdx="1" presStyleCnt="4">
        <dgm:presLayoutVars>
          <dgm:chMax val="1"/>
          <dgm:chPref val="1"/>
        </dgm:presLayoutVars>
      </dgm:prSet>
      <dgm:spPr/>
    </dgm:pt>
    <dgm:pt modelId="{E3C61BAB-1E67-4025-B10C-60D9CA97A9DB}" type="pres">
      <dgm:prSet presAssocID="{7CFAD35E-68A0-4370-9A98-AAC6CB17F052}" presName="sibTrans" presStyleLbl="sibTrans2D1" presStyleIdx="0" presStyleCnt="0"/>
      <dgm:spPr/>
    </dgm:pt>
    <dgm:pt modelId="{22C4D475-7EC5-4D6D-AD54-D46401B34911}" type="pres">
      <dgm:prSet presAssocID="{C1E91ADF-A3C2-4A6C-9F60-649D97F44DB0}" presName="compNode" presStyleCnt="0"/>
      <dgm:spPr/>
    </dgm:pt>
    <dgm:pt modelId="{57E023C3-7715-44DF-8FE8-10500E49FDCC}" type="pres">
      <dgm:prSet presAssocID="{C1E91ADF-A3C2-4A6C-9F60-649D97F44DB0}" presName="iconBgRect" presStyleLbl="bgShp" presStyleIdx="2" presStyleCnt="4"/>
      <dgm:spPr/>
    </dgm:pt>
    <dgm:pt modelId="{AEC46AB8-24A3-432D-82C6-E09B577DA717}" type="pres">
      <dgm:prSet presAssocID="{C1E91ADF-A3C2-4A6C-9F60-649D97F44D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741ABFD-D34B-40DA-993E-708F055A996F}" type="pres">
      <dgm:prSet presAssocID="{C1E91ADF-A3C2-4A6C-9F60-649D97F44DB0}" presName="spaceRect" presStyleCnt="0"/>
      <dgm:spPr/>
    </dgm:pt>
    <dgm:pt modelId="{32BB2787-0BC0-40B5-9142-076DB3C26F98}" type="pres">
      <dgm:prSet presAssocID="{C1E91ADF-A3C2-4A6C-9F60-649D97F44DB0}" presName="textRect" presStyleLbl="revTx" presStyleIdx="2" presStyleCnt="4">
        <dgm:presLayoutVars>
          <dgm:chMax val="1"/>
          <dgm:chPref val="1"/>
        </dgm:presLayoutVars>
      </dgm:prSet>
      <dgm:spPr/>
    </dgm:pt>
    <dgm:pt modelId="{43BB3FAF-8A12-4F8A-99F8-FA3A99616CDE}" type="pres">
      <dgm:prSet presAssocID="{BB9C1297-76FA-4D04-86D3-163889B5CF91}" presName="sibTrans" presStyleLbl="sibTrans2D1" presStyleIdx="0" presStyleCnt="0"/>
      <dgm:spPr/>
    </dgm:pt>
    <dgm:pt modelId="{44E3FCA8-13B5-48F3-86C2-3603EE436273}" type="pres">
      <dgm:prSet presAssocID="{593AC7FE-BD56-4AC5-AA41-147089321420}" presName="compNode" presStyleCnt="0"/>
      <dgm:spPr/>
    </dgm:pt>
    <dgm:pt modelId="{231156C6-C9B9-4E56-9FC1-6F73B8FBA9EA}" type="pres">
      <dgm:prSet presAssocID="{593AC7FE-BD56-4AC5-AA41-147089321420}" presName="iconBgRect" presStyleLbl="bgShp" presStyleIdx="3" presStyleCnt="4"/>
      <dgm:spPr/>
    </dgm:pt>
    <dgm:pt modelId="{1DE12C3A-35C3-4157-A8DE-15354FD73AA4}" type="pres">
      <dgm:prSet presAssocID="{593AC7FE-BD56-4AC5-AA41-1470893214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BBA71306-9AD4-43AB-AD5D-9EFF7C54E595}" type="pres">
      <dgm:prSet presAssocID="{593AC7FE-BD56-4AC5-AA41-147089321420}" presName="spaceRect" presStyleCnt="0"/>
      <dgm:spPr/>
    </dgm:pt>
    <dgm:pt modelId="{E5D07977-246F-4AF6-ABF8-D333438A9535}" type="pres">
      <dgm:prSet presAssocID="{593AC7FE-BD56-4AC5-AA41-147089321420}" presName="textRect" presStyleLbl="revTx" presStyleIdx="3" presStyleCnt="4">
        <dgm:presLayoutVars>
          <dgm:chMax val="1"/>
          <dgm:chPref val="1"/>
        </dgm:presLayoutVars>
      </dgm:prSet>
      <dgm:spPr/>
    </dgm:pt>
  </dgm:ptLst>
  <dgm:cxnLst>
    <dgm:cxn modelId="{E6D5CA27-A268-47F8-87C3-18426099CCDC}" srcId="{95BECD8C-EBD7-40B6-A38A-BB1B0F385EE9}" destId="{25815443-8941-476F-8A49-261F7FDB4C06}" srcOrd="0" destOrd="0" parTransId="{DA50B7B7-B83A-426F-B12F-08E7A2E8A0E4}" sibTransId="{61CD32FA-83E0-4467-B17A-7A3B2B71726E}"/>
    <dgm:cxn modelId="{E7E0EE28-2BB8-4EC9-A803-CD8BF5A874A6}" type="presOf" srcId="{C1E91ADF-A3C2-4A6C-9F60-649D97F44DB0}" destId="{32BB2787-0BC0-40B5-9142-076DB3C26F98}" srcOrd="0" destOrd="0" presId="urn:microsoft.com/office/officeart/2018/2/layout/IconCircleList"/>
    <dgm:cxn modelId="{358F193F-E5F6-406E-BB50-97691A41B2A7}" type="presOf" srcId="{25815443-8941-476F-8A49-261F7FDB4C06}" destId="{E3828E9C-C29F-420A-A48B-EA5DA89EF2E3}" srcOrd="0" destOrd="0" presId="urn:microsoft.com/office/officeart/2018/2/layout/IconCircleList"/>
    <dgm:cxn modelId="{D27E1C68-D5DD-44E8-BED8-E4B421FC103F}" srcId="{95BECD8C-EBD7-40B6-A38A-BB1B0F385EE9}" destId="{9109A253-BCB3-4DAE-BB47-97334ABE0F35}" srcOrd="1" destOrd="0" parTransId="{8B04F5BC-DC43-4C98-808B-46C13F2FE35C}" sibTransId="{7CFAD35E-68A0-4370-9A98-AAC6CB17F052}"/>
    <dgm:cxn modelId="{FFF6006E-7935-4845-911D-A635858E74C5}" srcId="{95BECD8C-EBD7-40B6-A38A-BB1B0F385EE9}" destId="{C1E91ADF-A3C2-4A6C-9F60-649D97F44DB0}" srcOrd="2" destOrd="0" parTransId="{95B41361-3014-46ED-995F-51FA06445E35}" sibTransId="{BB9C1297-76FA-4D04-86D3-163889B5CF91}"/>
    <dgm:cxn modelId="{AAE51377-7C12-48BE-984A-48519DD0D223}" srcId="{95BECD8C-EBD7-40B6-A38A-BB1B0F385EE9}" destId="{593AC7FE-BD56-4AC5-AA41-147089321420}" srcOrd="3" destOrd="0" parTransId="{520AE013-8691-49A0-9487-DADD665F7E60}" sibTransId="{26AE86BE-FCC4-40D1-BB00-006391072857}"/>
    <dgm:cxn modelId="{2480F9A4-FAAF-4CD6-949E-8B40FD0A7999}" type="presOf" srcId="{BB9C1297-76FA-4D04-86D3-163889B5CF91}" destId="{43BB3FAF-8A12-4F8A-99F8-FA3A99616CDE}" srcOrd="0" destOrd="0" presId="urn:microsoft.com/office/officeart/2018/2/layout/IconCircleList"/>
    <dgm:cxn modelId="{1F337FAB-530A-4C20-928A-160793D18AB2}" type="presOf" srcId="{95BECD8C-EBD7-40B6-A38A-BB1B0F385EE9}" destId="{5D5634CE-1F23-479D-AC82-A2D5CF194E80}" srcOrd="0" destOrd="0" presId="urn:microsoft.com/office/officeart/2018/2/layout/IconCircleList"/>
    <dgm:cxn modelId="{05C495AD-B220-4285-9239-0925D88C7C65}" type="presOf" srcId="{7CFAD35E-68A0-4370-9A98-AAC6CB17F052}" destId="{E3C61BAB-1E67-4025-B10C-60D9CA97A9DB}" srcOrd="0" destOrd="0" presId="urn:microsoft.com/office/officeart/2018/2/layout/IconCircleList"/>
    <dgm:cxn modelId="{5D8DEAAF-FB88-4B56-A1F5-7EDE9325B4C0}" type="presOf" srcId="{593AC7FE-BD56-4AC5-AA41-147089321420}" destId="{E5D07977-246F-4AF6-ABF8-D333438A9535}" srcOrd="0" destOrd="0" presId="urn:microsoft.com/office/officeart/2018/2/layout/IconCircleList"/>
    <dgm:cxn modelId="{E4A5ADD9-7A5A-44BC-A1F0-E168A5BF1144}" type="presOf" srcId="{61CD32FA-83E0-4467-B17A-7A3B2B71726E}" destId="{43F507B6-EB2B-48FA-BCA0-7C4C18C86334}" srcOrd="0" destOrd="0" presId="urn:microsoft.com/office/officeart/2018/2/layout/IconCircleList"/>
    <dgm:cxn modelId="{AE6ED1DB-2342-456F-A446-C83B8ABE389E}" type="presOf" srcId="{9109A253-BCB3-4DAE-BB47-97334ABE0F35}" destId="{72131B13-3D1F-4CF4-A881-EF8AFCCEEBC4}" srcOrd="0" destOrd="0" presId="urn:microsoft.com/office/officeart/2018/2/layout/IconCircleList"/>
    <dgm:cxn modelId="{08DE233F-CE2B-4664-8C5B-AE94A196BA13}" type="presParOf" srcId="{5D5634CE-1F23-479D-AC82-A2D5CF194E80}" destId="{C55C3E49-324F-44D8-BFB9-74FF9C888448}" srcOrd="0" destOrd="0" presId="urn:microsoft.com/office/officeart/2018/2/layout/IconCircleList"/>
    <dgm:cxn modelId="{71F205C1-6824-4812-89FA-A5C6CE7B86ED}" type="presParOf" srcId="{C55C3E49-324F-44D8-BFB9-74FF9C888448}" destId="{C6FD03B6-D2AD-4083-8598-28270ED1AD74}" srcOrd="0" destOrd="0" presId="urn:microsoft.com/office/officeart/2018/2/layout/IconCircleList"/>
    <dgm:cxn modelId="{D355A2BB-878A-42A6-8B1A-9519F4FD2259}" type="presParOf" srcId="{C6FD03B6-D2AD-4083-8598-28270ED1AD74}" destId="{C6DD4B73-68D5-4161-A1A7-2A17AF90EB15}" srcOrd="0" destOrd="0" presId="urn:microsoft.com/office/officeart/2018/2/layout/IconCircleList"/>
    <dgm:cxn modelId="{3B8A2BB1-FFDD-4F6E-AA16-2AFE3EB27397}" type="presParOf" srcId="{C6FD03B6-D2AD-4083-8598-28270ED1AD74}" destId="{B975C940-D03F-4228-85CC-DDDEB9DD6D02}" srcOrd="1" destOrd="0" presId="urn:microsoft.com/office/officeart/2018/2/layout/IconCircleList"/>
    <dgm:cxn modelId="{F28E67FC-F6D3-4F27-8BA3-63D23DB4183B}" type="presParOf" srcId="{C6FD03B6-D2AD-4083-8598-28270ED1AD74}" destId="{416BE5DD-1A1E-4325-B4EE-7417ED08D876}" srcOrd="2" destOrd="0" presId="urn:microsoft.com/office/officeart/2018/2/layout/IconCircleList"/>
    <dgm:cxn modelId="{F95E9411-F0A5-4D4C-BEFD-23405696574E}" type="presParOf" srcId="{C6FD03B6-D2AD-4083-8598-28270ED1AD74}" destId="{E3828E9C-C29F-420A-A48B-EA5DA89EF2E3}" srcOrd="3" destOrd="0" presId="urn:microsoft.com/office/officeart/2018/2/layout/IconCircleList"/>
    <dgm:cxn modelId="{565ABA29-B53C-47ED-A64D-9A87A613A474}" type="presParOf" srcId="{C55C3E49-324F-44D8-BFB9-74FF9C888448}" destId="{43F507B6-EB2B-48FA-BCA0-7C4C18C86334}" srcOrd="1" destOrd="0" presId="urn:microsoft.com/office/officeart/2018/2/layout/IconCircleList"/>
    <dgm:cxn modelId="{05B83006-1379-48DB-BE38-58D18EF920E0}" type="presParOf" srcId="{C55C3E49-324F-44D8-BFB9-74FF9C888448}" destId="{CB97936F-62DC-4AE9-8183-0C0D7C20A342}" srcOrd="2" destOrd="0" presId="urn:microsoft.com/office/officeart/2018/2/layout/IconCircleList"/>
    <dgm:cxn modelId="{DA7A347B-FF34-434B-9391-BBB308D20562}" type="presParOf" srcId="{CB97936F-62DC-4AE9-8183-0C0D7C20A342}" destId="{B387DC7B-CAEF-4BF4-AC3E-55C96DB7BC8E}" srcOrd="0" destOrd="0" presId="urn:microsoft.com/office/officeart/2018/2/layout/IconCircleList"/>
    <dgm:cxn modelId="{D346E746-D202-4A61-A661-7126CBB74D9B}" type="presParOf" srcId="{CB97936F-62DC-4AE9-8183-0C0D7C20A342}" destId="{FC691254-DAF0-4C4D-B1F4-C1342BC355D5}" srcOrd="1" destOrd="0" presId="urn:microsoft.com/office/officeart/2018/2/layout/IconCircleList"/>
    <dgm:cxn modelId="{67A94B39-6CDA-4F9A-A7BD-B4AB3DF79A1E}" type="presParOf" srcId="{CB97936F-62DC-4AE9-8183-0C0D7C20A342}" destId="{2A621019-36C5-4DEC-A045-00AC02DF9AB6}" srcOrd="2" destOrd="0" presId="urn:microsoft.com/office/officeart/2018/2/layout/IconCircleList"/>
    <dgm:cxn modelId="{30E9D825-D126-4F68-BF20-3BB9CDABB377}" type="presParOf" srcId="{CB97936F-62DC-4AE9-8183-0C0D7C20A342}" destId="{72131B13-3D1F-4CF4-A881-EF8AFCCEEBC4}" srcOrd="3" destOrd="0" presId="urn:microsoft.com/office/officeart/2018/2/layout/IconCircleList"/>
    <dgm:cxn modelId="{8A76737E-D3BB-4F52-87E1-68B80B4256BB}" type="presParOf" srcId="{C55C3E49-324F-44D8-BFB9-74FF9C888448}" destId="{E3C61BAB-1E67-4025-B10C-60D9CA97A9DB}" srcOrd="3" destOrd="0" presId="urn:microsoft.com/office/officeart/2018/2/layout/IconCircleList"/>
    <dgm:cxn modelId="{B8BF6683-6DEF-487D-8826-99E569356875}" type="presParOf" srcId="{C55C3E49-324F-44D8-BFB9-74FF9C888448}" destId="{22C4D475-7EC5-4D6D-AD54-D46401B34911}" srcOrd="4" destOrd="0" presId="urn:microsoft.com/office/officeart/2018/2/layout/IconCircleList"/>
    <dgm:cxn modelId="{28E04F6F-D8B1-40A2-B3BD-EDC507AEAEFC}" type="presParOf" srcId="{22C4D475-7EC5-4D6D-AD54-D46401B34911}" destId="{57E023C3-7715-44DF-8FE8-10500E49FDCC}" srcOrd="0" destOrd="0" presId="urn:microsoft.com/office/officeart/2018/2/layout/IconCircleList"/>
    <dgm:cxn modelId="{EB6668A9-4F09-4C67-995E-47A5DDC98744}" type="presParOf" srcId="{22C4D475-7EC5-4D6D-AD54-D46401B34911}" destId="{AEC46AB8-24A3-432D-82C6-E09B577DA717}" srcOrd="1" destOrd="0" presId="urn:microsoft.com/office/officeart/2018/2/layout/IconCircleList"/>
    <dgm:cxn modelId="{2B319F8F-5767-4A12-B139-6259D35A4204}" type="presParOf" srcId="{22C4D475-7EC5-4D6D-AD54-D46401B34911}" destId="{4741ABFD-D34B-40DA-993E-708F055A996F}" srcOrd="2" destOrd="0" presId="urn:microsoft.com/office/officeart/2018/2/layout/IconCircleList"/>
    <dgm:cxn modelId="{33AB5BF9-3A31-4A12-945B-65BD9B0C393A}" type="presParOf" srcId="{22C4D475-7EC5-4D6D-AD54-D46401B34911}" destId="{32BB2787-0BC0-40B5-9142-076DB3C26F98}" srcOrd="3" destOrd="0" presId="urn:microsoft.com/office/officeart/2018/2/layout/IconCircleList"/>
    <dgm:cxn modelId="{F2F147F0-B4A1-4CC6-A423-6B3AC748414B}" type="presParOf" srcId="{C55C3E49-324F-44D8-BFB9-74FF9C888448}" destId="{43BB3FAF-8A12-4F8A-99F8-FA3A99616CDE}" srcOrd="5" destOrd="0" presId="urn:microsoft.com/office/officeart/2018/2/layout/IconCircleList"/>
    <dgm:cxn modelId="{7595F13F-1CB6-4C41-851D-6C7D835F598D}" type="presParOf" srcId="{C55C3E49-324F-44D8-BFB9-74FF9C888448}" destId="{44E3FCA8-13B5-48F3-86C2-3603EE436273}" srcOrd="6" destOrd="0" presId="urn:microsoft.com/office/officeart/2018/2/layout/IconCircleList"/>
    <dgm:cxn modelId="{2CCE1DBA-E461-4CC8-B94A-52146E3B8D55}" type="presParOf" srcId="{44E3FCA8-13B5-48F3-86C2-3603EE436273}" destId="{231156C6-C9B9-4E56-9FC1-6F73B8FBA9EA}" srcOrd="0" destOrd="0" presId="urn:microsoft.com/office/officeart/2018/2/layout/IconCircleList"/>
    <dgm:cxn modelId="{727C8426-593C-43DA-938C-0C3853F92B4E}" type="presParOf" srcId="{44E3FCA8-13B5-48F3-86C2-3603EE436273}" destId="{1DE12C3A-35C3-4157-A8DE-15354FD73AA4}" srcOrd="1" destOrd="0" presId="urn:microsoft.com/office/officeart/2018/2/layout/IconCircleList"/>
    <dgm:cxn modelId="{897013C9-DC19-4367-B5FB-E4BDC5FE0B6D}" type="presParOf" srcId="{44E3FCA8-13B5-48F3-86C2-3603EE436273}" destId="{BBA71306-9AD4-43AB-AD5D-9EFF7C54E595}" srcOrd="2" destOrd="0" presId="urn:microsoft.com/office/officeart/2018/2/layout/IconCircleList"/>
    <dgm:cxn modelId="{2FB5BD95-AEA2-495C-9F7B-F393564FA53A}" type="presParOf" srcId="{44E3FCA8-13B5-48F3-86C2-3603EE436273}" destId="{E5D07977-246F-4AF6-ABF8-D333438A953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BA1FEF-B947-4E14-B1EF-AF4C2089FF6E}" type="doc">
      <dgm:prSet loTypeId="urn:microsoft.com/office/officeart/2016/7/layout/VerticalDownArrowProcess" loCatId="process" qsTypeId="urn:microsoft.com/office/officeart/2005/8/quickstyle/simple2" qsCatId="simple" csTypeId="urn:microsoft.com/office/officeart/2005/8/colors/colorful5" csCatId="colorful"/>
      <dgm:spPr/>
      <dgm:t>
        <a:bodyPr/>
        <a:lstStyle/>
        <a:p>
          <a:endParaRPr lang="en-US"/>
        </a:p>
      </dgm:t>
    </dgm:pt>
    <dgm:pt modelId="{B37A7721-09FE-4E6E-907C-1B0CD3D0AAA8}">
      <dgm:prSet/>
      <dgm:spPr/>
      <dgm:t>
        <a:bodyPr/>
        <a:lstStyle/>
        <a:p>
          <a:r>
            <a:rPr lang="en-US"/>
            <a:t>$ docker --version</a:t>
          </a:r>
        </a:p>
      </dgm:t>
    </dgm:pt>
    <dgm:pt modelId="{B6356F58-0AB6-4E1F-A381-29D1D8FF427B}" type="parTrans" cxnId="{789C8BF3-6621-45CA-BE2A-0503E6984F1B}">
      <dgm:prSet/>
      <dgm:spPr/>
      <dgm:t>
        <a:bodyPr/>
        <a:lstStyle/>
        <a:p>
          <a:endParaRPr lang="en-US"/>
        </a:p>
      </dgm:t>
    </dgm:pt>
    <dgm:pt modelId="{28F4811E-2435-4037-9E76-819C5F48DAFA}" type="sibTrans" cxnId="{789C8BF3-6621-45CA-BE2A-0503E6984F1B}">
      <dgm:prSet/>
      <dgm:spPr/>
      <dgm:t>
        <a:bodyPr/>
        <a:lstStyle/>
        <a:p>
          <a:endParaRPr lang="en-US"/>
        </a:p>
      </dgm:t>
    </dgm:pt>
    <dgm:pt modelId="{45494A39-A134-4680-A527-8F0E085C8E2A}">
      <dgm:prSet/>
      <dgm:spPr/>
      <dgm:t>
        <a:bodyPr/>
        <a:lstStyle/>
        <a:p>
          <a:r>
            <a:rPr lang="en-US"/>
            <a:t>Docker version 18.09.1, build 4c52b90</a:t>
          </a:r>
        </a:p>
      </dgm:t>
    </dgm:pt>
    <dgm:pt modelId="{AA0CCEA7-7CAD-4CCF-BCE8-D3A0143E2528}" type="parTrans" cxnId="{75515206-28F1-4F05-BA44-8C01D3F481B9}">
      <dgm:prSet/>
      <dgm:spPr/>
      <dgm:t>
        <a:bodyPr/>
        <a:lstStyle/>
        <a:p>
          <a:endParaRPr lang="en-US"/>
        </a:p>
      </dgm:t>
    </dgm:pt>
    <dgm:pt modelId="{7C64E0EA-D46B-4309-B78E-C77AD1EBE454}" type="sibTrans" cxnId="{75515206-28F1-4F05-BA44-8C01D3F481B9}">
      <dgm:prSet/>
      <dgm:spPr/>
      <dgm:t>
        <a:bodyPr/>
        <a:lstStyle/>
        <a:p>
          <a:endParaRPr lang="en-US"/>
        </a:p>
      </dgm:t>
    </dgm:pt>
    <dgm:pt modelId="{A64AB4DF-B5DF-43F5-94E3-8A612DE891A7}">
      <dgm:prSet/>
      <dgm:spPr/>
      <dgm:t>
        <a:bodyPr/>
        <a:lstStyle/>
        <a:p>
          <a:r>
            <a:rPr lang="en-US"/>
            <a:t>$ docker –help</a:t>
          </a:r>
        </a:p>
      </dgm:t>
    </dgm:pt>
    <dgm:pt modelId="{89AD637E-79B4-46D7-85D9-6CD5D0A48792}" type="parTrans" cxnId="{F5227785-FAC0-43E2-9CE5-8683A2335B28}">
      <dgm:prSet/>
      <dgm:spPr/>
      <dgm:t>
        <a:bodyPr/>
        <a:lstStyle/>
        <a:p>
          <a:endParaRPr lang="en-US"/>
        </a:p>
      </dgm:t>
    </dgm:pt>
    <dgm:pt modelId="{27EC2E4D-5BFA-41CE-969C-16C8E6F8C2D6}" type="sibTrans" cxnId="{F5227785-FAC0-43E2-9CE5-8683A2335B28}">
      <dgm:prSet/>
      <dgm:spPr/>
      <dgm:t>
        <a:bodyPr/>
        <a:lstStyle/>
        <a:p>
          <a:endParaRPr lang="en-US"/>
        </a:p>
      </dgm:t>
    </dgm:pt>
    <dgm:pt modelId="{CFB0F1BD-BC36-4C41-B056-98AC922B9AEA}">
      <dgm:prSet/>
      <dgm:spPr/>
      <dgm:t>
        <a:bodyPr/>
        <a:lstStyle/>
        <a:p>
          <a:r>
            <a:rPr lang="en-US"/>
            <a:t>$ docker pull ubuntu</a:t>
          </a:r>
        </a:p>
      </dgm:t>
    </dgm:pt>
    <dgm:pt modelId="{DCC87277-F35C-4CAF-AB63-0AB090901582}" type="parTrans" cxnId="{82D5B149-75FB-4D5E-84EA-EA78C69BB0F4}">
      <dgm:prSet/>
      <dgm:spPr/>
      <dgm:t>
        <a:bodyPr/>
        <a:lstStyle/>
        <a:p>
          <a:endParaRPr lang="en-US"/>
        </a:p>
      </dgm:t>
    </dgm:pt>
    <dgm:pt modelId="{574B03E5-4ABE-4AC2-81B6-FED9D945DA53}" type="sibTrans" cxnId="{82D5B149-75FB-4D5E-84EA-EA78C69BB0F4}">
      <dgm:prSet/>
      <dgm:spPr/>
      <dgm:t>
        <a:bodyPr/>
        <a:lstStyle/>
        <a:p>
          <a:endParaRPr lang="en-US"/>
        </a:p>
      </dgm:t>
    </dgm:pt>
    <dgm:pt modelId="{EEB3AE79-5804-465D-8130-BB4392197E96}">
      <dgm:prSet/>
      <dgm:spPr/>
      <dgm:t>
        <a:bodyPr/>
        <a:lstStyle/>
        <a:p>
          <a:r>
            <a:rPr lang="en-US"/>
            <a:t>$ docker images</a:t>
          </a:r>
        </a:p>
      </dgm:t>
    </dgm:pt>
    <dgm:pt modelId="{96185C4D-CD77-4CB8-B791-51249994F978}" type="parTrans" cxnId="{798C0873-8C0C-49EF-B71C-62B8A3182D34}">
      <dgm:prSet/>
      <dgm:spPr/>
      <dgm:t>
        <a:bodyPr/>
        <a:lstStyle/>
        <a:p>
          <a:endParaRPr lang="en-US"/>
        </a:p>
      </dgm:t>
    </dgm:pt>
    <dgm:pt modelId="{22AF08AB-F22E-4BB6-AF47-5CE7FEE8D855}" type="sibTrans" cxnId="{798C0873-8C0C-49EF-B71C-62B8A3182D34}">
      <dgm:prSet/>
      <dgm:spPr/>
      <dgm:t>
        <a:bodyPr/>
        <a:lstStyle/>
        <a:p>
          <a:endParaRPr lang="en-US"/>
        </a:p>
      </dgm:t>
    </dgm:pt>
    <dgm:pt modelId="{46B863B9-83F5-412F-A22C-7F20A7805270}">
      <dgm:prSet/>
      <dgm:spPr/>
      <dgm:t>
        <a:bodyPr/>
        <a:lstStyle/>
        <a:p>
          <a:r>
            <a:rPr lang="en-US"/>
            <a:t>REPOSITORY                  TAG                 IMAGE ID            CREATED             SIZE</a:t>
          </a:r>
        </a:p>
      </dgm:t>
    </dgm:pt>
    <dgm:pt modelId="{0EE644C0-6099-4041-924A-6C26F920E3BC}" type="parTrans" cxnId="{12B0D4CD-5394-40DC-91F5-E19D2899664C}">
      <dgm:prSet/>
      <dgm:spPr/>
      <dgm:t>
        <a:bodyPr/>
        <a:lstStyle/>
        <a:p>
          <a:endParaRPr lang="en-US"/>
        </a:p>
      </dgm:t>
    </dgm:pt>
    <dgm:pt modelId="{E459843E-7A12-4FF4-BDAE-08AD4E99C8D9}" type="sibTrans" cxnId="{12B0D4CD-5394-40DC-91F5-E19D2899664C}">
      <dgm:prSet/>
      <dgm:spPr/>
      <dgm:t>
        <a:bodyPr/>
        <a:lstStyle/>
        <a:p>
          <a:endParaRPr lang="en-US"/>
        </a:p>
      </dgm:t>
    </dgm:pt>
    <dgm:pt modelId="{4CF0AAB1-C522-410B-92A1-663C77988480}">
      <dgm:prSet/>
      <dgm:spPr/>
      <dgm:t>
        <a:bodyPr/>
        <a:lstStyle/>
        <a:p>
          <a:r>
            <a:rPr lang="en-US"/>
            <a:t>cassandra-backup         dev                 620412b2c71f        29 hours ago        937MB</a:t>
          </a:r>
        </a:p>
      </dgm:t>
    </dgm:pt>
    <dgm:pt modelId="{7829334B-0AAF-4852-9E0C-EACFBB72AF50}" type="parTrans" cxnId="{76A11AE1-FF9D-4672-A9DA-485BA178ED62}">
      <dgm:prSet/>
      <dgm:spPr/>
      <dgm:t>
        <a:bodyPr/>
        <a:lstStyle/>
        <a:p>
          <a:endParaRPr lang="en-US"/>
        </a:p>
      </dgm:t>
    </dgm:pt>
    <dgm:pt modelId="{1CF3DCA9-717A-420E-856D-02DB435770FE}" type="sibTrans" cxnId="{76A11AE1-FF9D-4672-A9DA-485BA178ED62}">
      <dgm:prSet/>
      <dgm:spPr/>
      <dgm:t>
        <a:bodyPr/>
        <a:lstStyle/>
        <a:p>
          <a:endParaRPr lang="en-US"/>
        </a:p>
      </dgm:t>
    </dgm:pt>
    <dgm:pt modelId="{62A0F372-848D-2948-AF76-E2E638DDB1BF}" type="pres">
      <dgm:prSet presAssocID="{B5BA1FEF-B947-4E14-B1EF-AF4C2089FF6E}" presName="Name0" presStyleCnt="0">
        <dgm:presLayoutVars>
          <dgm:dir/>
          <dgm:animLvl val="lvl"/>
          <dgm:resizeHandles val="exact"/>
        </dgm:presLayoutVars>
      </dgm:prSet>
      <dgm:spPr/>
    </dgm:pt>
    <dgm:pt modelId="{EB45E39F-252B-954D-BB7D-E06DF9922507}" type="pres">
      <dgm:prSet presAssocID="{EEB3AE79-5804-465D-8130-BB4392197E96}" presName="boxAndChildren" presStyleCnt="0"/>
      <dgm:spPr/>
    </dgm:pt>
    <dgm:pt modelId="{31859683-9ECC-2648-801C-E94069A2ACDB}" type="pres">
      <dgm:prSet presAssocID="{EEB3AE79-5804-465D-8130-BB4392197E96}" presName="parentTextBox" presStyleLbl="alignNode1" presStyleIdx="0" presStyleCnt="4"/>
      <dgm:spPr/>
    </dgm:pt>
    <dgm:pt modelId="{F95384FC-DCEF-3A41-B623-47C96A41D462}" type="pres">
      <dgm:prSet presAssocID="{EEB3AE79-5804-465D-8130-BB4392197E96}" presName="descendantBox" presStyleLbl="bgAccFollowNode1" presStyleIdx="0" presStyleCnt="4"/>
      <dgm:spPr/>
    </dgm:pt>
    <dgm:pt modelId="{998127F7-501B-D243-AA47-7AACEC4AACE9}" type="pres">
      <dgm:prSet presAssocID="{574B03E5-4ABE-4AC2-81B6-FED9D945DA53}" presName="sp" presStyleCnt="0"/>
      <dgm:spPr/>
    </dgm:pt>
    <dgm:pt modelId="{6643B8D2-779C-B948-B10C-4284633D53DC}" type="pres">
      <dgm:prSet presAssocID="{CFB0F1BD-BC36-4C41-B056-98AC922B9AEA}" presName="arrowAndChildren" presStyleCnt="0"/>
      <dgm:spPr/>
    </dgm:pt>
    <dgm:pt modelId="{E148A530-1CB3-2340-98DB-DE0280C380CC}" type="pres">
      <dgm:prSet presAssocID="{CFB0F1BD-BC36-4C41-B056-98AC922B9AEA}" presName="parentTextArrow" presStyleLbl="node1" presStyleIdx="0" presStyleCnt="2"/>
      <dgm:spPr/>
    </dgm:pt>
    <dgm:pt modelId="{5E00626C-3C3C-C44B-AEAE-2F92F46B6485}" type="pres">
      <dgm:prSet presAssocID="{CFB0F1BD-BC36-4C41-B056-98AC922B9AEA}" presName="arrow" presStyleLbl="alignNode1" presStyleIdx="1" presStyleCnt="4"/>
      <dgm:spPr/>
    </dgm:pt>
    <dgm:pt modelId="{98D0A6C6-731C-EB47-80AF-3CC6B6160BB7}" type="pres">
      <dgm:prSet presAssocID="{CFB0F1BD-BC36-4C41-B056-98AC922B9AEA}" presName="descendantArrow" presStyleLbl="bgAccFollowNode1" presStyleIdx="1" presStyleCnt="4"/>
      <dgm:spPr/>
    </dgm:pt>
    <dgm:pt modelId="{A0844827-BB16-1F4C-A85C-775EC92BEA2B}" type="pres">
      <dgm:prSet presAssocID="{27EC2E4D-5BFA-41CE-969C-16C8E6F8C2D6}" presName="sp" presStyleCnt="0"/>
      <dgm:spPr/>
    </dgm:pt>
    <dgm:pt modelId="{577BFBC4-DB41-774E-8794-DD51C2B2165C}" type="pres">
      <dgm:prSet presAssocID="{A64AB4DF-B5DF-43F5-94E3-8A612DE891A7}" presName="arrowAndChildren" presStyleCnt="0"/>
      <dgm:spPr/>
    </dgm:pt>
    <dgm:pt modelId="{6E41E790-CDF6-054C-A6C8-F25B2B794857}" type="pres">
      <dgm:prSet presAssocID="{A64AB4DF-B5DF-43F5-94E3-8A612DE891A7}" presName="parentTextArrow" presStyleLbl="node1" presStyleIdx="1" presStyleCnt="2"/>
      <dgm:spPr/>
    </dgm:pt>
    <dgm:pt modelId="{30F7E9AD-CA28-B34E-B90F-DC02D46494D9}" type="pres">
      <dgm:prSet presAssocID="{A64AB4DF-B5DF-43F5-94E3-8A612DE891A7}" presName="arrow" presStyleLbl="alignNode1" presStyleIdx="2" presStyleCnt="4"/>
      <dgm:spPr/>
    </dgm:pt>
    <dgm:pt modelId="{BDD9293A-79DA-D443-95C6-DFA64D5B40F5}" type="pres">
      <dgm:prSet presAssocID="{A64AB4DF-B5DF-43F5-94E3-8A612DE891A7}" presName="descendantArrow" presStyleLbl="bgAccFollowNode1" presStyleIdx="2" presStyleCnt="4"/>
      <dgm:spPr/>
    </dgm:pt>
    <dgm:pt modelId="{96586EEB-9A80-8740-819C-533E4D6C367A}" type="pres">
      <dgm:prSet presAssocID="{28F4811E-2435-4037-9E76-819C5F48DAFA}" presName="sp" presStyleCnt="0"/>
      <dgm:spPr/>
    </dgm:pt>
    <dgm:pt modelId="{340A9000-9F3E-C34B-8620-E46F00645743}" type="pres">
      <dgm:prSet presAssocID="{B37A7721-09FE-4E6E-907C-1B0CD3D0AAA8}" presName="arrowAndChildren" presStyleCnt="0"/>
      <dgm:spPr/>
    </dgm:pt>
    <dgm:pt modelId="{29F290E6-E656-9A4D-9EEC-42F8627DCCF2}" type="pres">
      <dgm:prSet presAssocID="{B37A7721-09FE-4E6E-907C-1B0CD3D0AAA8}" presName="parentTextArrow" presStyleLbl="node1" presStyleIdx="1" presStyleCnt="2"/>
      <dgm:spPr/>
    </dgm:pt>
    <dgm:pt modelId="{E9250B03-D8A5-6B45-8D0A-2FAFF41D34B3}" type="pres">
      <dgm:prSet presAssocID="{B37A7721-09FE-4E6E-907C-1B0CD3D0AAA8}" presName="arrow" presStyleLbl="alignNode1" presStyleIdx="3" presStyleCnt="4"/>
      <dgm:spPr/>
    </dgm:pt>
    <dgm:pt modelId="{5967C1C2-72DA-E84A-B999-921268F9EB6B}" type="pres">
      <dgm:prSet presAssocID="{B37A7721-09FE-4E6E-907C-1B0CD3D0AAA8}" presName="descendantArrow" presStyleLbl="bgAccFollowNode1" presStyleIdx="3" presStyleCnt="4"/>
      <dgm:spPr/>
    </dgm:pt>
  </dgm:ptLst>
  <dgm:cxnLst>
    <dgm:cxn modelId="{75515206-28F1-4F05-BA44-8C01D3F481B9}" srcId="{B37A7721-09FE-4E6E-907C-1B0CD3D0AAA8}" destId="{45494A39-A134-4680-A527-8F0E085C8E2A}" srcOrd="0" destOrd="0" parTransId="{AA0CCEA7-7CAD-4CCF-BCE8-D3A0143E2528}" sibTransId="{7C64E0EA-D46B-4309-B78E-C77AD1EBE454}"/>
    <dgm:cxn modelId="{EF159E1F-B182-5747-9F2D-9EF630414E79}" type="presOf" srcId="{CFB0F1BD-BC36-4C41-B056-98AC922B9AEA}" destId="{E148A530-1CB3-2340-98DB-DE0280C380CC}" srcOrd="0" destOrd="0" presId="urn:microsoft.com/office/officeart/2016/7/layout/VerticalDownArrowProcess"/>
    <dgm:cxn modelId="{B6C7B029-5E32-754B-BC54-34447D490A58}" type="presOf" srcId="{A64AB4DF-B5DF-43F5-94E3-8A612DE891A7}" destId="{30F7E9AD-CA28-B34E-B90F-DC02D46494D9}" srcOrd="1" destOrd="0" presId="urn:microsoft.com/office/officeart/2016/7/layout/VerticalDownArrowProcess"/>
    <dgm:cxn modelId="{D67FEB29-A99A-564B-9FF3-744E24029A5E}" type="presOf" srcId="{B37A7721-09FE-4E6E-907C-1B0CD3D0AAA8}" destId="{29F290E6-E656-9A4D-9EEC-42F8627DCCF2}" srcOrd="0" destOrd="0" presId="urn:microsoft.com/office/officeart/2016/7/layout/VerticalDownArrowProcess"/>
    <dgm:cxn modelId="{203F6940-416A-6D47-B57D-446D4E75BE96}" type="presOf" srcId="{4CF0AAB1-C522-410B-92A1-663C77988480}" destId="{F95384FC-DCEF-3A41-B623-47C96A41D462}" srcOrd="0" destOrd="1" presId="urn:microsoft.com/office/officeart/2016/7/layout/VerticalDownArrowProcess"/>
    <dgm:cxn modelId="{82D5B149-75FB-4D5E-84EA-EA78C69BB0F4}" srcId="{B5BA1FEF-B947-4E14-B1EF-AF4C2089FF6E}" destId="{CFB0F1BD-BC36-4C41-B056-98AC922B9AEA}" srcOrd="2" destOrd="0" parTransId="{DCC87277-F35C-4CAF-AB63-0AB090901582}" sibTransId="{574B03E5-4ABE-4AC2-81B6-FED9D945DA53}"/>
    <dgm:cxn modelId="{798C0873-8C0C-49EF-B71C-62B8A3182D34}" srcId="{B5BA1FEF-B947-4E14-B1EF-AF4C2089FF6E}" destId="{EEB3AE79-5804-465D-8130-BB4392197E96}" srcOrd="3" destOrd="0" parTransId="{96185C4D-CD77-4CB8-B791-51249994F978}" sibTransId="{22AF08AB-F22E-4BB6-AF47-5CE7FEE8D855}"/>
    <dgm:cxn modelId="{F5227785-FAC0-43E2-9CE5-8683A2335B28}" srcId="{B5BA1FEF-B947-4E14-B1EF-AF4C2089FF6E}" destId="{A64AB4DF-B5DF-43F5-94E3-8A612DE891A7}" srcOrd="1" destOrd="0" parTransId="{89AD637E-79B4-46D7-85D9-6CD5D0A48792}" sibTransId="{27EC2E4D-5BFA-41CE-969C-16C8E6F8C2D6}"/>
    <dgm:cxn modelId="{3B00F791-7053-CD4A-AA8E-D8F905100061}" type="presOf" srcId="{EEB3AE79-5804-465D-8130-BB4392197E96}" destId="{31859683-9ECC-2648-801C-E94069A2ACDB}" srcOrd="0" destOrd="0" presId="urn:microsoft.com/office/officeart/2016/7/layout/VerticalDownArrowProcess"/>
    <dgm:cxn modelId="{6521C5A5-406C-2F47-981E-8AFB3AF6D675}" type="presOf" srcId="{B37A7721-09FE-4E6E-907C-1B0CD3D0AAA8}" destId="{E9250B03-D8A5-6B45-8D0A-2FAFF41D34B3}" srcOrd="1" destOrd="0" presId="urn:microsoft.com/office/officeart/2016/7/layout/VerticalDownArrowProcess"/>
    <dgm:cxn modelId="{A2E35BBC-EA41-484E-AA6F-2A45EA456445}" type="presOf" srcId="{46B863B9-83F5-412F-A22C-7F20A7805270}" destId="{F95384FC-DCEF-3A41-B623-47C96A41D462}" srcOrd="0" destOrd="0" presId="urn:microsoft.com/office/officeart/2016/7/layout/VerticalDownArrowProcess"/>
    <dgm:cxn modelId="{9B62BAC2-9068-1F4B-8FE4-EE4A3873E340}" type="presOf" srcId="{CFB0F1BD-BC36-4C41-B056-98AC922B9AEA}" destId="{5E00626C-3C3C-C44B-AEAE-2F92F46B6485}" srcOrd="1" destOrd="0" presId="urn:microsoft.com/office/officeart/2016/7/layout/VerticalDownArrowProcess"/>
    <dgm:cxn modelId="{FCC3A7C8-3A20-D84B-83E6-734680B88B58}" type="presOf" srcId="{A64AB4DF-B5DF-43F5-94E3-8A612DE891A7}" destId="{6E41E790-CDF6-054C-A6C8-F25B2B794857}" srcOrd="0" destOrd="0" presId="urn:microsoft.com/office/officeart/2016/7/layout/VerticalDownArrowProcess"/>
    <dgm:cxn modelId="{166A81CA-6650-A743-9C68-DC12257DFA55}" type="presOf" srcId="{45494A39-A134-4680-A527-8F0E085C8E2A}" destId="{5967C1C2-72DA-E84A-B999-921268F9EB6B}" srcOrd="0" destOrd="0" presId="urn:microsoft.com/office/officeart/2016/7/layout/VerticalDownArrowProcess"/>
    <dgm:cxn modelId="{12B0D4CD-5394-40DC-91F5-E19D2899664C}" srcId="{EEB3AE79-5804-465D-8130-BB4392197E96}" destId="{46B863B9-83F5-412F-A22C-7F20A7805270}" srcOrd="0" destOrd="0" parTransId="{0EE644C0-6099-4041-924A-6C26F920E3BC}" sibTransId="{E459843E-7A12-4FF4-BDAE-08AD4E99C8D9}"/>
    <dgm:cxn modelId="{76A11AE1-FF9D-4672-A9DA-485BA178ED62}" srcId="{EEB3AE79-5804-465D-8130-BB4392197E96}" destId="{4CF0AAB1-C522-410B-92A1-663C77988480}" srcOrd="1" destOrd="0" parTransId="{7829334B-0AAF-4852-9E0C-EACFBB72AF50}" sibTransId="{1CF3DCA9-717A-420E-856D-02DB435770FE}"/>
    <dgm:cxn modelId="{789C8BF3-6621-45CA-BE2A-0503E6984F1B}" srcId="{B5BA1FEF-B947-4E14-B1EF-AF4C2089FF6E}" destId="{B37A7721-09FE-4E6E-907C-1B0CD3D0AAA8}" srcOrd="0" destOrd="0" parTransId="{B6356F58-0AB6-4E1F-A381-29D1D8FF427B}" sibTransId="{28F4811E-2435-4037-9E76-819C5F48DAFA}"/>
    <dgm:cxn modelId="{F185C1FD-0985-E64F-AE4A-693081B3B39F}" type="presOf" srcId="{B5BA1FEF-B947-4E14-B1EF-AF4C2089FF6E}" destId="{62A0F372-848D-2948-AF76-E2E638DDB1BF}" srcOrd="0" destOrd="0" presId="urn:microsoft.com/office/officeart/2016/7/layout/VerticalDownArrowProcess"/>
    <dgm:cxn modelId="{284F39E9-2671-7E4F-A812-86BCC64BBB6D}" type="presParOf" srcId="{62A0F372-848D-2948-AF76-E2E638DDB1BF}" destId="{EB45E39F-252B-954D-BB7D-E06DF9922507}" srcOrd="0" destOrd="0" presId="urn:microsoft.com/office/officeart/2016/7/layout/VerticalDownArrowProcess"/>
    <dgm:cxn modelId="{4239551F-2A88-8E41-BE93-CDADAD6C54F3}" type="presParOf" srcId="{EB45E39F-252B-954D-BB7D-E06DF9922507}" destId="{31859683-9ECC-2648-801C-E94069A2ACDB}" srcOrd="0" destOrd="0" presId="urn:microsoft.com/office/officeart/2016/7/layout/VerticalDownArrowProcess"/>
    <dgm:cxn modelId="{D69670A2-696E-8046-8ADA-B6CFFCFB59D6}" type="presParOf" srcId="{EB45E39F-252B-954D-BB7D-E06DF9922507}" destId="{F95384FC-DCEF-3A41-B623-47C96A41D462}" srcOrd="1" destOrd="0" presId="urn:microsoft.com/office/officeart/2016/7/layout/VerticalDownArrowProcess"/>
    <dgm:cxn modelId="{0F6A30C9-01E9-FD40-9CF3-E135C9059A5E}" type="presParOf" srcId="{62A0F372-848D-2948-AF76-E2E638DDB1BF}" destId="{998127F7-501B-D243-AA47-7AACEC4AACE9}" srcOrd="1" destOrd="0" presId="urn:microsoft.com/office/officeart/2016/7/layout/VerticalDownArrowProcess"/>
    <dgm:cxn modelId="{8037F814-F8BA-3345-B41E-C96D1396F414}" type="presParOf" srcId="{62A0F372-848D-2948-AF76-E2E638DDB1BF}" destId="{6643B8D2-779C-B948-B10C-4284633D53DC}" srcOrd="2" destOrd="0" presId="urn:microsoft.com/office/officeart/2016/7/layout/VerticalDownArrowProcess"/>
    <dgm:cxn modelId="{5B7B8BAF-53DF-994D-9BB5-26306AAF5763}" type="presParOf" srcId="{6643B8D2-779C-B948-B10C-4284633D53DC}" destId="{E148A530-1CB3-2340-98DB-DE0280C380CC}" srcOrd="0" destOrd="0" presId="urn:microsoft.com/office/officeart/2016/7/layout/VerticalDownArrowProcess"/>
    <dgm:cxn modelId="{9C80415B-3FEE-A744-BC33-21D22359D5ED}" type="presParOf" srcId="{6643B8D2-779C-B948-B10C-4284633D53DC}" destId="{5E00626C-3C3C-C44B-AEAE-2F92F46B6485}" srcOrd="1" destOrd="0" presId="urn:microsoft.com/office/officeart/2016/7/layout/VerticalDownArrowProcess"/>
    <dgm:cxn modelId="{28EB7EDC-215B-B44A-A909-72EDAA743101}" type="presParOf" srcId="{6643B8D2-779C-B948-B10C-4284633D53DC}" destId="{98D0A6C6-731C-EB47-80AF-3CC6B6160BB7}" srcOrd="2" destOrd="0" presId="urn:microsoft.com/office/officeart/2016/7/layout/VerticalDownArrowProcess"/>
    <dgm:cxn modelId="{B9084BAE-289C-0D45-A7CD-24673816F5A5}" type="presParOf" srcId="{62A0F372-848D-2948-AF76-E2E638DDB1BF}" destId="{A0844827-BB16-1F4C-A85C-775EC92BEA2B}" srcOrd="3" destOrd="0" presId="urn:microsoft.com/office/officeart/2016/7/layout/VerticalDownArrowProcess"/>
    <dgm:cxn modelId="{764E1948-AA1A-CB40-A50B-E0DDF3C207E5}" type="presParOf" srcId="{62A0F372-848D-2948-AF76-E2E638DDB1BF}" destId="{577BFBC4-DB41-774E-8794-DD51C2B2165C}" srcOrd="4" destOrd="0" presId="urn:microsoft.com/office/officeart/2016/7/layout/VerticalDownArrowProcess"/>
    <dgm:cxn modelId="{82ADFC41-34DE-E04E-85E2-82D1FC697ACA}" type="presParOf" srcId="{577BFBC4-DB41-774E-8794-DD51C2B2165C}" destId="{6E41E790-CDF6-054C-A6C8-F25B2B794857}" srcOrd="0" destOrd="0" presId="urn:microsoft.com/office/officeart/2016/7/layout/VerticalDownArrowProcess"/>
    <dgm:cxn modelId="{3A168585-43C5-FC4C-B5C2-417D8B79B17F}" type="presParOf" srcId="{577BFBC4-DB41-774E-8794-DD51C2B2165C}" destId="{30F7E9AD-CA28-B34E-B90F-DC02D46494D9}" srcOrd="1" destOrd="0" presId="urn:microsoft.com/office/officeart/2016/7/layout/VerticalDownArrowProcess"/>
    <dgm:cxn modelId="{75649423-A204-E14F-892E-08A38B028F37}" type="presParOf" srcId="{577BFBC4-DB41-774E-8794-DD51C2B2165C}" destId="{BDD9293A-79DA-D443-95C6-DFA64D5B40F5}" srcOrd="2" destOrd="0" presId="urn:microsoft.com/office/officeart/2016/7/layout/VerticalDownArrowProcess"/>
    <dgm:cxn modelId="{BAFB72F8-3E5C-404C-B947-CF97FB1FDA28}" type="presParOf" srcId="{62A0F372-848D-2948-AF76-E2E638DDB1BF}" destId="{96586EEB-9A80-8740-819C-533E4D6C367A}" srcOrd="5" destOrd="0" presId="urn:microsoft.com/office/officeart/2016/7/layout/VerticalDownArrowProcess"/>
    <dgm:cxn modelId="{545D9C8B-F2DB-6741-A233-A0A8BB6F5649}" type="presParOf" srcId="{62A0F372-848D-2948-AF76-E2E638DDB1BF}" destId="{340A9000-9F3E-C34B-8620-E46F00645743}" srcOrd="6" destOrd="0" presId="urn:microsoft.com/office/officeart/2016/7/layout/VerticalDownArrowProcess"/>
    <dgm:cxn modelId="{34118EA0-1244-1B45-A99E-F726CA65347E}" type="presParOf" srcId="{340A9000-9F3E-C34B-8620-E46F00645743}" destId="{29F290E6-E656-9A4D-9EEC-42F8627DCCF2}" srcOrd="0" destOrd="0" presId="urn:microsoft.com/office/officeart/2016/7/layout/VerticalDownArrowProcess"/>
    <dgm:cxn modelId="{FCAA1CDF-E7F9-CC4C-99B8-F9AA6BB97FD7}" type="presParOf" srcId="{340A9000-9F3E-C34B-8620-E46F00645743}" destId="{E9250B03-D8A5-6B45-8D0A-2FAFF41D34B3}" srcOrd="1" destOrd="0" presId="urn:microsoft.com/office/officeart/2016/7/layout/VerticalDownArrowProcess"/>
    <dgm:cxn modelId="{F5668DFB-A552-3645-8993-1DE3716713DB}" type="presParOf" srcId="{340A9000-9F3E-C34B-8620-E46F00645743}" destId="{5967C1C2-72DA-E84A-B999-921268F9EB6B}"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D4B73-68D5-4161-A1A7-2A17AF90EB15}">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75C940-D03F-4228-85CC-DDDEB9DD6D02}">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3828E9C-C29F-420A-A48B-EA5DA89EF2E3}">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Docker Engine on Linux also relies on another technology called </a:t>
          </a:r>
          <a:r>
            <a:rPr lang="en-CA" sz="1900" i="1" kern="1200" dirty="0"/>
            <a:t>control groups</a:t>
          </a:r>
          <a:r>
            <a:rPr lang="en-CA" sz="1900" kern="1200" dirty="0"/>
            <a:t> (</a:t>
          </a:r>
          <a:r>
            <a:rPr lang="en-CA" sz="1900" kern="1200" dirty="0" err="1"/>
            <a:t>cgroups</a:t>
          </a:r>
          <a:r>
            <a:rPr lang="en-CA" sz="1900" kern="1200" dirty="0"/>
            <a:t>). </a:t>
          </a:r>
          <a:endParaRPr lang="en-US" sz="1900" kern="1200" dirty="0"/>
        </a:p>
      </dsp:txBody>
      <dsp:txXfrm>
        <a:off x="1834517" y="469890"/>
        <a:ext cx="3148942" cy="1335915"/>
      </dsp:txXfrm>
    </dsp:sp>
    <dsp:sp modelId="{B387DC7B-CAEF-4BF4-AC3E-55C96DB7BC8E}">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C691254-DAF0-4C4D-B1F4-C1342BC355D5}">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2131B13-3D1F-4CF4-A881-EF8AFCCEEBC4}">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A </a:t>
          </a:r>
          <a:r>
            <a:rPr lang="en-CA" sz="1900" kern="1200" dirty="0" err="1"/>
            <a:t>cgroup</a:t>
          </a:r>
          <a:r>
            <a:rPr lang="en-CA" sz="1900" kern="1200" dirty="0"/>
            <a:t> limits an application to a specific set of resources. </a:t>
          </a:r>
          <a:endParaRPr lang="en-US" sz="1900" kern="1200" dirty="0"/>
        </a:p>
      </dsp:txBody>
      <dsp:txXfrm>
        <a:off x="7154322" y="469890"/>
        <a:ext cx="3148942" cy="1335915"/>
      </dsp:txXfrm>
    </dsp:sp>
    <dsp:sp modelId="{57E023C3-7715-44DF-8FE8-10500E49FDCC}">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EC46AB8-24A3-432D-82C6-E09B577DA717}">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2BB2787-0BC0-40B5-9142-076DB3C26F98}">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Control groups allow Docker Engine to share available hardware resources to containers and optionally enforce limits and constraints. </a:t>
          </a:r>
          <a:endParaRPr lang="en-US" sz="1900" kern="1200"/>
        </a:p>
      </dsp:txBody>
      <dsp:txXfrm>
        <a:off x="1834517" y="2545532"/>
        <a:ext cx="3148942" cy="1335915"/>
      </dsp:txXfrm>
    </dsp:sp>
    <dsp:sp modelId="{231156C6-C9B9-4E56-9FC1-6F73B8FBA9EA}">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E12C3A-35C3-4157-A8DE-15354FD73AA4}">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5D07977-246F-4AF6-ABF8-D333438A9535}">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For example, you can limit the memory available to a specific container.</a:t>
          </a:r>
          <a:endParaRPr lang="en-US" sz="1900" kern="1200" dirty="0"/>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59683-9ECC-2648-801C-E94069A2ACDB}">
      <dsp:nvSpPr>
        <dsp:cNvPr id="0" name=""/>
        <dsp:cNvSpPr/>
      </dsp:nvSpPr>
      <dsp:spPr>
        <a:xfrm>
          <a:off x="0" y="4187534"/>
          <a:ext cx="1623218" cy="9161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443" tIns="99568" rIns="115443" bIns="99568" numCol="1" spcCol="1270" anchor="ctr" anchorCtr="0">
          <a:noAutofit/>
        </a:bodyPr>
        <a:lstStyle/>
        <a:p>
          <a:pPr marL="0" lvl="0" indent="0" algn="ctr" defTabSz="622300">
            <a:lnSpc>
              <a:spcPct val="90000"/>
            </a:lnSpc>
            <a:spcBef>
              <a:spcPct val="0"/>
            </a:spcBef>
            <a:spcAft>
              <a:spcPct val="35000"/>
            </a:spcAft>
            <a:buNone/>
          </a:pPr>
          <a:r>
            <a:rPr lang="en-US" sz="1400" kern="1200"/>
            <a:t>$ docker images</a:t>
          </a:r>
        </a:p>
      </dsp:txBody>
      <dsp:txXfrm>
        <a:off x="0" y="4187534"/>
        <a:ext cx="1623218" cy="916130"/>
      </dsp:txXfrm>
    </dsp:sp>
    <dsp:sp modelId="{F95384FC-DCEF-3A41-B623-47C96A41D462}">
      <dsp:nvSpPr>
        <dsp:cNvPr id="0" name=""/>
        <dsp:cNvSpPr/>
      </dsp:nvSpPr>
      <dsp:spPr>
        <a:xfrm>
          <a:off x="1623218" y="4187534"/>
          <a:ext cx="4869656" cy="91613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152400" rIns="98780" bIns="152400" numCol="1" spcCol="1270" anchor="ctr" anchorCtr="0">
          <a:noAutofit/>
        </a:bodyPr>
        <a:lstStyle/>
        <a:p>
          <a:pPr marL="0" lvl="0" indent="0" algn="l" defTabSz="533400">
            <a:lnSpc>
              <a:spcPct val="90000"/>
            </a:lnSpc>
            <a:spcBef>
              <a:spcPct val="0"/>
            </a:spcBef>
            <a:spcAft>
              <a:spcPct val="35000"/>
            </a:spcAft>
            <a:buNone/>
          </a:pPr>
          <a:r>
            <a:rPr lang="en-US" sz="1200" kern="1200"/>
            <a:t>REPOSITORY                  TAG                 IMAGE ID            CREATED             SIZE</a:t>
          </a:r>
        </a:p>
        <a:p>
          <a:pPr marL="0" lvl="0" indent="0" algn="l" defTabSz="533400">
            <a:lnSpc>
              <a:spcPct val="90000"/>
            </a:lnSpc>
            <a:spcBef>
              <a:spcPct val="0"/>
            </a:spcBef>
            <a:spcAft>
              <a:spcPct val="35000"/>
            </a:spcAft>
            <a:buNone/>
          </a:pPr>
          <a:r>
            <a:rPr lang="en-US" sz="1200" kern="1200"/>
            <a:t>cassandra-backup         dev                 620412b2c71f        29 hours ago        937MB</a:t>
          </a:r>
        </a:p>
      </dsp:txBody>
      <dsp:txXfrm>
        <a:off x="1623218" y="4187534"/>
        <a:ext cx="4869656" cy="916130"/>
      </dsp:txXfrm>
    </dsp:sp>
    <dsp:sp modelId="{E148A530-1CB3-2340-98DB-DE0280C380CC}">
      <dsp:nvSpPr>
        <dsp:cNvPr id="0" name=""/>
        <dsp:cNvSpPr/>
      </dsp:nvSpPr>
      <dsp:spPr>
        <a:xfrm rot="10800000">
          <a:off x="0" y="2792268"/>
          <a:ext cx="1623218" cy="915855"/>
        </a:xfrm>
        <a:prstGeom prst="upArrowCallou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5443" tIns="99568" rIns="115443" bIns="99568" numCol="1" spcCol="1270" anchor="ctr" anchorCtr="0">
          <a:noAutofit/>
        </a:bodyPr>
        <a:lstStyle/>
        <a:p>
          <a:pPr marL="0" lvl="0" indent="0" algn="ctr" defTabSz="622300">
            <a:lnSpc>
              <a:spcPct val="90000"/>
            </a:lnSpc>
            <a:spcBef>
              <a:spcPct val="0"/>
            </a:spcBef>
            <a:spcAft>
              <a:spcPct val="35000"/>
            </a:spcAft>
            <a:buNone/>
          </a:pPr>
          <a:r>
            <a:rPr lang="en-US" sz="1400" kern="1200"/>
            <a:t>$ docker pull ubuntu</a:t>
          </a:r>
        </a:p>
      </dsp:txBody>
      <dsp:txXfrm rot="10800000">
        <a:off x="0" y="2792268"/>
        <a:ext cx="1623218" cy="595095"/>
      </dsp:txXfrm>
    </dsp:sp>
    <dsp:sp modelId="{5E00626C-3C3C-C44B-AEAE-2F92F46B6485}">
      <dsp:nvSpPr>
        <dsp:cNvPr id="0" name=""/>
        <dsp:cNvSpPr/>
      </dsp:nvSpPr>
      <dsp:spPr>
        <a:xfrm rot="10800000">
          <a:off x="0" y="2792268"/>
          <a:ext cx="1623218" cy="1409008"/>
        </a:xfrm>
        <a:prstGeom prst="upArrowCallout">
          <a:avLst>
            <a:gd name="adj1" fmla="val 5000"/>
            <a:gd name="adj2" fmla="val 10000"/>
            <a:gd name="adj3" fmla="val 15000"/>
            <a:gd name="adj4" fmla="val 64977"/>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443" tIns="99568" rIns="115443" bIns="99568" numCol="1" spcCol="1270" anchor="ctr" anchorCtr="0">
          <a:noAutofit/>
        </a:bodyPr>
        <a:lstStyle/>
        <a:p>
          <a:pPr marL="0" lvl="0" indent="0" algn="ctr" defTabSz="622300">
            <a:lnSpc>
              <a:spcPct val="90000"/>
            </a:lnSpc>
            <a:spcBef>
              <a:spcPct val="0"/>
            </a:spcBef>
            <a:spcAft>
              <a:spcPct val="35000"/>
            </a:spcAft>
            <a:buNone/>
          </a:pPr>
          <a:r>
            <a:rPr lang="en-US" sz="1400" kern="1200"/>
            <a:t>$ docker pull ubuntu</a:t>
          </a:r>
        </a:p>
      </dsp:txBody>
      <dsp:txXfrm rot="10800000">
        <a:off x="0" y="2792268"/>
        <a:ext cx="1623218" cy="595095"/>
      </dsp:txXfrm>
    </dsp:sp>
    <dsp:sp modelId="{98D0A6C6-731C-EB47-80AF-3CC6B6160BB7}">
      <dsp:nvSpPr>
        <dsp:cNvPr id="0" name=""/>
        <dsp:cNvSpPr/>
      </dsp:nvSpPr>
      <dsp:spPr>
        <a:xfrm>
          <a:off x="1623218" y="2792268"/>
          <a:ext cx="4869656" cy="915855"/>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41E790-CDF6-054C-A6C8-F25B2B794857}">
      <dsp:nvSpPr>
        <dsp:cNvPr id="0" name=""/>
        <dsp:cNvSpPr/>
      </dsp:nvSpPr>
      <dsp:spPr>
        <a:xfrm rot="10800000">
          <a:off x="0" y="1397001"/>
          <a:ext cx="1623218" cy="915855"/>
        </a:xfrm>
        <a:prstGeom prst="upArrowCallou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5443" tIns="99568" rIns="115443" bIns="99568" numCol="1" spcCol="1270" anchor="ctr" anchorCtr="0">
          <a:noAutofit/>
        </a:bodyPr>
        <a:lstStyle/>
        <a:p>
          <a:pPr marL="0" lvl="0" indent="0" algn="ctr" defTabSz="622300">
            <a:lnSpc>
              <a:spcPct val="90000"/>
            </a:lnSpc>
            <a:spcBef>
              <a:spcPct val="0"/>
            </a:spcBef>
            <a:spcAft>
              <a:spcPct val="35000"/>
            </a:spcAft>
            <a:buNone/>
          </a:pPr>
          <a:r>
            <a:rPr lang="en-US" sz="1400" kern="1200"/>
            <a:t>$ docker –help</a:t>
          </a:r>
        </a:p>
      </dsp:txBody>
      <dsp:txXfrm rot="10800000">
        <a:off x="0" y="1397001"/>
        <a:ext cx="1623218" cy="595095"/>
      </dsp:txXfrm>
    </dsp:sp>
    <dsp:sp modelId="{30F7E9AD-CA28-B34E-B90F-DC02D46494D9}">
      <dsp:nvSpPr>
        <dsp:cNvPr id="0" name=""/>
        <dsp:cNvSpPr/>
      </dsp:nvSpPr>
      <dsp:spPr>
        <a:xfrm rot="10800000">
          <a:off x="0" y="1397001"/>
          <a:ext cx="1623218" cy="1409008"/>
        </a:xfrm>
        <a:prstGeom prst="upArrowCallout">
          <a:avLst>
            <a:gd name="adj1" fmla="val 5000"/>
            <a:gd name="adj2" fmla="val 10000"/>
            <a:gd name="adj3" fmla="val 15000"/>
            <a:gd name="adj4" fmla="val 64977"/>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443" tIns="99568" rIns="115443" bIns="99568" numCol="1" spcCol="1270" anchor="ctr" anchorCtr="0">
          <a:noAutofit/>
        </a:bodyPr>
        <a:lstStyle/>
        <a:p>
          <a:pPr marL="0" lvl="0" indent="0" algn="ctr" defTabSz="622300">
            <a:lnSpc>
              <a:spcPct val="90000"/>
            </a:lnSpc>
            <a:spcBef>
              <a:spcPct val="0"/>
            </a:spcBef>
            <a:spcAft>
              <a:spcPct val="35000"/>
            </a:spcAft>
            <a:buNone/>
          </a:pPr>
          <a:r>
            <a:rPr lang="en-US" sz="1400" kern="1200"/>
            <a:t>$ docker –help</a:t>
          </a:r>
        </a:p>
      </dsp:txBody>
      <dsp:txXfrm rot="10800000">
        <a:off x="0" y="1397001"/>
        <a:ext cx="1623218" cy="595095"/>
      </dsp:txXfrm>
    </dsp:sp>
    <dsp:sp modelId="{BDD9293A-79DA-D443-95C6-DFA64D5B40F5}">
      <dsp:nvSpPr>
        <dsp:cNvPr id="0" name=""/>
        <dsp:cNvSpPr/>
      </dsp:nvSpPr>
      <dsp:spPr>
        <a:xfrm>
          <a:off x="1623218" y="1397001"/>
          <a:ext cx="4869656" cy="915855"/>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250B03-D8A5-6B45-8D0A-2FAFF41D34B3}">
      <dsp:nvSpPr>
        <dsp:cNvPr id="0" name=""/>
        <dsp:cNvSpPr/>
      </dsp:nvSpPr>
      <dsp:spPr>
        <a:xfrm rot="10800000">
          <a:off x="0" y="1735"/>
          <a:ext cx="1623218" cy="1409008"/>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5443" tIns="99568" rIns="115443" bIns="99568" numCol="1" spcCol="1270" anchor="ctr" anchorCtr="0">
          <a:noAutofit/>
        </a:bodyPr>
        <a:lstStyle/>
        <a:p>
          <a:pPr marL="0" lvl="0" indent="0" algn="ctr" defTabSz="622300">
            <a:lnSpc>
              <a:spcPct val="90000"/>
            </a:lnSpc>
            <a:spcBef>
              <a:spcPct val="0"/>
            </a:spcBef>
            <a:spcAft>
              <a:spcPct val="35000"/>
            </a:spcAft>
            <a:buNone/>
          </a:pPr>
          <a:r>
            <a:rPr lang="en-US" sz="1400" kern="1200"/>
            <a:t>$ docker --version</a:t>
          </a:r>
        </a:p>
      </dsp:txBody>
      <dsp:txXfrm rot="-10800000">
        <a:off x="0" y="1735"/>
        <a:ext cx="1623218" cy="915855"/>
      </dsp:txXfrm>
    </dsp:sp>
    <dsp:sp modelId="{5967C1C2-72DA-E84A-B999-921268F9EB6B}">
      <dsp:nvSpPr>
        <dsp:cNvPr id="0" name=""/>
        <dsp:cNvSpPr/>
      </dsp:nvSpPr>
      <dsp:spPr>
        <a:xfrm>
          <a:off x="1623218" y="1735"/>
          <a:ext cx="4869656" cy="91585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152400" rIns="98780" bIns="152400" numCol="1" spcCol="1270" anchor="ctr" anchorCtr="0">
          <a:noAutofit/>
        </a:bodyPr>
        <a:lstStyle/>
        <a:p>
          <a:pPr marL="0" lvl="0" indent="0" algn="l" defTabSz="533400">
            <a:lnSpc>
              <a:spcPct val="90000"/>
            </a:lnSpc>
            <a:spcBef>
              <a:spcPct val="0"/>
            </a:spcBef>
            <a:spcAft>
              <a:spcPct val="35000"/>
            </a:spcAft>
            <a:buNone/>
          </a:pPr>
          <a:r>
            <a:rPr lang="en-US" sz="1200" kern="1200"/>
            <a:t>Docker version 18.09.1, build 4c52b90</a:t>
          </a:r>
        </a:p>
      </dsp:txBody>
      <dsp:txXfrm>
        <a:off x="1623218" y="1735"/>
        <a:ext cx="4869656" cy="91585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E89B-111F-F341-A605-557846B125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5B2E44-79F1-0041-8917-DC569E25A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CF6C1F-BE0D-B740-9B53-3B20F6E26789}"/>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5" name="Footer Placeholder 4">
            <a:extLst>
              <a:ext uri="{FF2B5EF4-FFF2-40B4-BE49-F238E27FC236}">
                <a16:creationId xmlns:a16="http://schemas.microsoft.com/office/drawing/2014/main" id="{D81DA6CD-6161-5149-8543-632DB150B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91328-70CD-C04A-9E34-6EE4F9F6B04D}"/>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1406604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2AB3-C29D-0D44-94B3-A6309AB681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C30DCE-D4F6-354B-B8C6-0189F13AC9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0D2B8-2A64-764D-A471-1EFC39B0F140}"/>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5" name="Footer Placeholder 4">
            <a:extLst>
              <a:ext uri="{FF2B5EF4-FFF2-40B4-BE49-F238E27FC236}">
                <a16:creationId xmlns:a16="http://schemas.microsoft.com/office/drawing/2014/main" id="{A7B58CA2-4B6D-314D-BCA9-3048A89CE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DB1AA-FD66-714D-833A-57EB34C238CC}"/>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493448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A49D4E-5A71-2C4A-9DE4-E1E186B277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79F4BB-6870-0C45-BDD5-F67101B8A0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37DFB-55C5-3C44-83F5-306AC2C85EAD}"/>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5" name="Footer Placeholder 4">
            <a:extLst>
              <a:ext uri="{FF2B5EF4-FFF2-40B4-BE49-F238E27FC236}">
                <a16:creationId xmlns:a16="http://schemas.microsoft.com/office/drawing/2014/main" id="{03E0D3E0-7DE9-524A-AF2B-380399EA5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EB15A-4B06-B74E-B5E8-651FF82838C1}"/>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908711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E9BB7-C56A-B64F-B505-012FCF41D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62ED34-4923-D74C-B1A7-51807F2B5B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4A5DD-C467-C44C-A734-7E5BEEEB9421}"/>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5" name="Footer Placeholder 4">
            <a:extLst>
              <a:ext uri="{FF2B5EF4-FFF2-40B4-BE49-F238E27FC236}">
                <a16:creationId xmlns:a16="http://schemas.microsoft.com/office/drawing/2014/main" id="{C70F7CF3-205E-0842-B2CB-6A3246971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2EFF5-B1F2-504A-8625-8CA97F37CA15}"/>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2698716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5732-D2A8-704B-B3E6-5211AFF986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4A1306-AF7F-FB48-940E-A6B931162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B00E77-1464-284E-80C1-69E0D46EA18F}"/>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5" name="Footer Placeholder 4">
            <a:extLst>
              <a:ext uri="{FF2B5EF4-FFF2-40B4-BE49-F238E27FC236}">
                <a16:creationId xmlns:a16="http://schemas.microsoft.com/office/drawing/2014/main" id="{87FC07E3-C7CF-F840-BAFC-0623134E6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7D93E-F6E4-5E43-8393-EEE6703C0C0C}"/>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4217972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B919-0CB2-6447-928A-74331533BD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68F0D8-C844-5149-9C4B-B8F1E48AC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87DCBB-AE44-4448-B0F3-D4A4C435FE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805A26-7E0F-1B44-9308-174BA331B2A6}"/>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6" name="Footer Placeholder 5">
            <a:extLst>
              <a:ext uri="{FF2B5EF4-FFF2-40B4-BE49-F238E27FC236}">
                <a16:creationId xmlns:a16="http://schemas.microsoft.com/office/drawing/2014/main" id="{2423C3CA-1C23-0748-9F88-F6A20E73C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2E22C2-21C5-C147-BFEA-B84D1E7EF032}"/>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141169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4628-760D-C548-A62A-EC6832810F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E7F6ED-E3FA-3C4C-89B4-E6DBA1495F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A458EC-0CE0-0C40-9812-B301B3BCAB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8679EA-5591-664E-91B7-A94A6E42B2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327F82-2A75-2147-8587-AA40F18770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AFB4A5-C360-2D4A-828F-D23EFBBFCAE8}"/>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8" name="Footer Placeholder 7">
            <a:extLst>
              <a:ext uri="{FF2B5EF4-FFF2-40B4-BE49-F238E27FC236}">
                <a16:creationId xmlns:a16="http://schemas.microsoft.com/office/drawing/2014/main" id="{ECCB4669-1583-0847-AFB3-BDB7280314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A057CD-5EC7-1D47-AF61-6E38000232DE}"/>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2991893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95A35-36AC-8C47-A59A-080A5B4893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C0368E-55E9-8542-AFBE-5D36276B9CDA}"/>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4" name="Footer Placeholder 3">
            <a:extLst>
              <a:ext uri="{FF2B5EF4-FFF2-40B4-BE49-F238E27FC236}">
                <a16:creationId xmlns:a16="http://schemas.microsoft.com/office/drawing/2014/main" id="{B6463F86-1D32-0D4C-B958-33B0132D35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411430-EFB4-924E-A42D-C9923307F10E}"/>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2733667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391D45-015A-9B41-8C4B-3911DFCE1D86}"/>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3" name="Footer Placeholder 2">
            <a:extLst>
              <a:ext uri="{FF2B5EF4-FFF2-40B4-BE49-F238E27FC236}">
                <a16:creationId xmlns:a16="http://schemas.microsoft.com/office/drawing/2014/main" id="{45E47E2B-51EC-874C-9F50-98EDF57A23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BF2028-0EA2-B74D-AC74-3861E8AD8824}"/>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211022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A7E1-A14A-A34E-BAA0-77715D84A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D7E721-C84F-0748-9301-CBA33E217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4798CA-01C8-E140-9076-5E1083EE6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A74E78-882F-084E-BB93-B9D641B7D255}"/>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6" name="Footer Placeholder 5">
            <a:extLst>
              <a:ext uri="{FF2B5EF4-FFF2-40B4-BE49-F238E27FC236}">
                <a16:creationId xmlns:a16="http://schemas.microsoft.com/office/drawing/2014/main" id="{911CE24A-D22B-924D-8383-B6E2E816F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C5677-68D2-544E-942D-D9FD19A952E8}"/>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1559111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BE3CF-7386-6E43-84BC-CFAB5922E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46B3C9-42BE-D948-BF74-8113B3488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31F2D5-AA13-584C-889C-600A544F6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818DC1-538B-534D-A355-4CEDE0B0A6DE}"/>
              </a:ext>
            </a:extLst>
          </p:cNvPr>
          <p:cNvSpPr>
            <a:spLocks noGrp="1"/>
          </p:cNvSpPr>
          <p:nvPr>
            <p:ph type="dt" sz="half" idx="10"/>
          </p:nvPr>
        </p:nvSpPr>
        <p:spPr/>
        <p:txBody>
          <a:bodyPr/>
          <a:lstStyle/>
          <a:p>
            <a:fld id="{690BE050-83F0-934C-9C1C-C6A2B27AE996}" type="datetimeFigureOut">
              <a:rPr lang="en-US" smtClean="0"/>
              <a:t>4/13/20</a:t>
            </a:fld>
            <a:endParaRPr lang="en-US"/>
          </a:p>
        </p:txBody>
      </p:sp>
      <p:sp>
        <p:nvSpPr>
          <p:cNvPr id="6" name="Footer Placeholder 5">
            <a:extLst>
              <a:ext uri="{FF2B5EF4-FFF2-40B4-BE49-F238E27FC236}">
                <a16:creationId xmlns:a16="http://schemas.microsoft.com/office/drawing/2014/main" id="{3F5171E3-7903-6543-964E-66B78EA79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E3DB4-3B16-DA42-8B86-6E30A826F8D4}"/>
              </a:ext>
            </a:extLst>
          </p:cNvPr>
          <p:cNvSpPr>
            <a:spLocks noGrp="1"/>
          </p:cNvSpPr>
          <p:nvPr>
            <p:ph type="sldNum" sz="quarter" idx="12"/>
          </p:nvPr>
        </p:nvSpPr>
        <p:spPr/>
        <p:txBody>
          <a:bodyPr/>
          <a:lstStyle/>
          <a:p>
            <a:fld id="{6208BC20-F413-6B4F-B602-8EBF079BDAFE}" type="slidenum">
              <a:rPr lang="en-US" smtClean="0"/>
              <a:t>‹#›</a:t>
            </a:fld>
            <a:endParaRPr lang="en-US"/>
          </a:p>
        </p:txBody>
      </p:sp>
    </p:spTree>
    <p:extLst>
      <p:ext uri="{BB962C8B-B14F-4D97-AF65-F5344CB8AC3E}">
        <p14:creationId xmlns:p14="http://schemas.microsoft.com/office/powerpoint/2010/main" val="47070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8127AD-68B3-9B4F-BBD6-77A2508858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CEEFEA-8ABF-5941-828A-A0D0A2DC93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62EBA-C904-B040-892F-C06EA0ED6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E050-83F0-934C-9C1C-C6A2B27AE996}" type="datetimeFigureOut">
              <a:rPr lang="en-US" smtClean="0"/>
              <a:t>4/13/20</a:t>
            </a:fld>
            <a:endParaRPr lang="en-US"/>
          </a:p>
        </p:txBody>
      </p:sp>
      <p:sp>
        <p:nvSpPr>
          <p:cNvPr id="5" name="Footer Placeholder 4">
            <a:extLst>
              <a:ext uri="{FF2B5EF4-FFF2-40B4-BE49-F238E27FC236}">
                <a16:creationId xmlns:a16="http://schemas.microsoft.com/office/drawing/2014/main" id="{7C49FBA9-A66F-EE45-9EE9-B13295B7C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2B564A-66F4-1F48-A39C-CECF7E66B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8BC20-F413-6B4F-B602-8EBF079BDAFE}" type="slidenum">
              <a:rPr lang="en-US" smtClean="0"/>
              <a:t>‹#›</a:t>
            </a:fld>
            <a:endParaRPr lang="en-US"/>
          </a:p>
        </p:txBody>
      </p:sp>
    </p:spTree>
    <p:extLst>
      <p:ext uri="{BB962C8B-B14F-4D97-AF65-F5344CB8AC3E}">
        <p14:creationId xmlns:p14="http://schemas.microsoft.com/office/powerpoint/2010/main" val="1418224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cs.docker.com/storage/bind-moun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docker.com/storage/tmpf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olang.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raw.githubusercontent.com/MatchbookLab/local-persist/master/scripts/install.sh"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448F1C-9567-8C4A-9897-4D10DC019A3B}"/>
              </a:ext>
            </a:extLst>
          </p:cNvPr>
          <p:cNvSpPr>
            <a:spLocks noGrp="1"/>
          </p:cNvSpPr>
          <p:nvPr>
            <p:ph type="ctrTitle"/>
          </p:nvPr>
        </p:nvSpPr>
        <p:spPr>
          <a:xfrm>
            <a:off x="838199" y="4525347"/>
            <a:ext cx="6801321" cy="1737360"/>
          </a:xfrm>
        </p:spPr>
        <p:txBody>
          <a:bodyPr anchor="ctr">
            <a:normAutofit/>
          </a:bodyPr>
          <a:lstStyle/>
          <a:p>
            <a:pPr algn="r"/>
            <a:r>
              <a:rPr lang="en-US"/>
              <a:t>Docker basics</a:t>
            </a:r>
          </a:p>
        </p:txBody>
      </p:sp>
      <p:sp>
        <p:nvSpPr>
          <p:cNvPr id="3" name="Subtitle 2">
            <a:extLst>
              <a:ext uri="{FF2B5EF4-FFF2-40B4-BE49-F238E27FC236}">
                <a16:creationId xmlns:a16="http://schemas.microsoft.com/office/drawing/2014/main" id="{AEE6186E-51C1-F247-8A58-942562A92641}"/>
              </a:ext>
            </a:extLst>
          </p:cNvPr>
          <p:cNvSpPr>
            <a:spLocks noGrp="1"/>
          </p:cNvSpPr>
          <p:nvPr>
            <p:ph type="subTitle" idx="1"/>
          </p:nvPr>
        </p:nvSpPr>
        <p:spPr>
          <a:xfrm>
            <a:off x="7961258" y="4525347"/>
            <a:ext cx="3258675" cy="1737360"/>
          </a:xfrm>
        </p:spPr>
        <p:txBody>
          <a:bodyPr anchor="ctr">
            <a:normAutofit/>
          </a:bodyPr>
          <a:lstStyle/>
          <a:p>
            <a:pPr algn="l"/>
            <a:r>
              <a:rPr lang="en-US"/>
              <a:t>By Sameer Sonaikar</a:t>
            </a:r>
          </a:p>
        </p:txBody>
      </p:sp>
      <p:sp>
        <p:nvSpPr>
          <p:cNvPr id="17"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31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2216-2342-2D4F-81A6-AA245239913E}"/>
              </a:ext>
            </a:extLst>
          </p:cNvPr>
          <p:cNvSpPr>
            <a:spLocks noGrp="1"/>
          </p:cNvSpPr>
          <p:nvPr>
            <p:ph type="title"/>
          </p:nvPr>
        </p:nvSpPr>
        <p:spPr>
          <a:xfrm>
            <a:off x="1541075" y="1270025"/>
            <a:ext cx="9122584" cy="1325563"/>
          </a:xfrm>
        </p:spPr>
        <p:txBody>
          <a:bodyPr>
            <a:normAutofit/>
          </a:bodyPr>
          <a:lstStyle/>
          <a:p>
            <a:r>
              <a:rPr lang="en-US" dirty="0"/>
              <a:t>Docker networking </a:t>
            </a:r>
          </a:p>
        </p:txBody>
      </p:sp>
      <p:sp>
        <p:nvSpPr>
          <p:cNvPr id="20" name="Content Placeholder 5">
            <a:extLst>
              <a:ext uri="{FF2B5EF4-FFF2-40B4-BE49-F238E27FC236}">
                <a16:creationId xmlns:a16="http://schemas.microsoft.com/office/drawing/2014/main" id="{3C433075-CD28-E14A-B21F-E960137EBC29}"/>
              </a:ext>
            </a:extLst>
          </p:cNvPr>
          <p:cNvSpPr>
            <a:spLocks noGrp="1"/>
          </p:cNvSpPr>
          <p:nvPr>
            <p:ph idx="1"/>
          </p:nvPr>
        </p:nvSpPr>
        <p:spPr>
          <a:xfrm>
            <a:off x="1541075" y="2707686"/>
            <a:ext cx="7155330" cy="2922057"/>
          </a:xfrm>
        </p:spPr>
        <p:txBody>
          <a:bodyPr>
            <a:normAutofit/>
          </a:bodyPr>
          <a:lstStyle/>
          <a:p>
            <a:pPr marL="0" indent="0">
              <a:buNone/>
            </a:pPr>
            <a:r>
              <a:rPr lang="en-CA" sz="3200" dirty="0"/>
              <a:t>Three Networks </a:t>
            </a:r>
          </a:p>
          <a:p>
            <a:r>
              <a:rPr lang="en-CA" sz="3200" dirty="0"/>
              <a:t>Bridge </a:t>
            </a:r>
          </a:p>
          <a:p>
            <a:r>
              <a:rPr lang="en-CA" sz="3200" dirty="0"/>
              <a:t>None </a:t>
            </a:r>
          </a:p>
          <a:p>
            <a:r>
              <a:rPr lang="en-CA" sz="3200" dirty="0"/>
              <a:t>Host </a:t>
            </a:r>
          </a:p>
          <a:p>
            <a:pPr marL="0" indent="0">
              <a:buNone/>
            </a:pPr>
            <a:r>
              <a:rPr lang="en-CA" sz="3200" dirty="0"/>
              <a:t>The default bridge network in detail </a:t>
            </a:r>
          </a:p>
          <a:p>
            <a:endParaRPr lang="en-US" sz="2400" dirty="0"/>
          </a:p>
        </p:txBody>
      </p:sp>
      <p:sp>
        <p:nvSpPr>
          <p:cNvPr id="27"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9"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22" name="Graphic 9" descr="Checkmark">
            <a:extLst>
              <a:ext uri="{FF2B5EF4-FFF2-40B4-BE49-F238E27FC236}">
                <a16:creationId xmlns:a16="http://schemas.microsoft.com/office/drawing/2014/main" id="{0D3F8DA9-83EF-4D5C-B8A6-EC07B0E87A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248405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B6C4-DB40-7B46-9CFB-6DE79488B6D7}"/>
              </a:ext>
            </a:extLst>
          </p:cNvPr>
          <p:cNvSpPr>
            <a:spLocks noGrp="1"/>
          </p:cNvSpPr>
          <p:nvPr>
            <p:ph type="title"/>
          </p:nvPr>
        </p:nvSpPr>
        <p:spPr>
          <a:xfrm>
            <a:off x="1136428" y="627564"/>
            <a:ext cx="7474172" cy="1325563"/>
          </a:xfrm>
        </p:spPr>
        <p:txBody>
          <a:bodyPr>
            <a:normAutofit/>
          </a:bodyPr>
          <a:lstStyle/>
          <a:p>
            <a:r>
              <a:rPr lang="en-US"/>
              <a:t>Basic of docker networking	</a:t>
            </a:r>
          </a:p>
        </p:txBody>
      </p:sp>
      <p:sp>
        <p:nvSpPr>
          <p:cNvPr id="6" name="Content Placeholder 5">
            <a:extLst>
              <a:ext uri="{FF2B5EF4-FFF2-40B4-BE49-F238E27FC236}">
                <a16:creationId xmlns:a16="http://schemas.microsoft.com/office/drawing/2014/main" id="{ED50647D-F83F-AF4E-85DB-D23ACFB33DE3}"/>
              </a:ext>
            </a:extLst>
          </p:cNvPr>
          <p:cNvSpPr>
            <a:spLocks noGrp="1"/>
          </p:cNvSpPr>
          <p:nvPr>
            <p:ph idx="1"/>
          </p:nvPr>
        </p:nvSpPr>
        <p:spPr>
          <a:xfrm>
            <a:off x="430306" y="2278173"/>
            <a:ext cx="8390965" cy="3952263"/>
          </a:xfrm>
        </p:spPr>
        <p:txBody>
          <a:bodyPr anchor="ctr">
            <a:normAutofit/>
          </a:bodyPr>
          <a:lstStyle/>
          <a:p>
            <a:r>
              <a:rPr lang="en-CA" sz="3500" dirty="0"/>
              <a:t>The basic network primitive in Docker is an Ethernet bridge called "docker0." When Docker boots up on a Linux server, it creates a default docker0 bridge inside the Linux kernel, and docker0 creates a virtual subnet on the Docker host. It can pass packets back and forth between containers on that host. </a:t>
            </a:r>
          </a:p>
          <a:p>
            <a:endParaRPr lang="en-US" sz="2400" dirty="0"/>
          </a:p>
        </p:txBody>
      </p:sp>
      <p:sp>
        <p:nvSpPr>
          <p:cNvPr id="49" name="Rectangle 4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Computer">
            <a:extLst>
              <a:ext uri="{FF2B5EF4-FFF2-40B4-BE49-F238E27FC236}">
                <a16:creationId xmlns:a16="http://schemas.microsoft.com/office/drawing/2014/main" id="{5B512BDE-A22B-429A-921B-2B2B1C8EA0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873903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46027-73C4-4044-B97C-A2C73F844981}"/>
              </a:ext>
            </a:extLst>
          </p:cNvPr>
          <p:cNvSpPr>
            <a:spLocks noGrp="1"/>
          </p:cNvSpPr>
          <p:nvPr>
            <p:ph type="title"/>
          </p:nvPr>
        </p:nvSpPr>
        <p:spPr>
          <a:xfrm>
            <a:off x="1136428" y="627564"/>
            <a:ext cx="7474172" cy="1325563"/>
          </a:xfrm>
        </p:spPr>
        <p:txBody>
          <a:bodyPr>
            <a:normAutofit/>
          </a:bodyPr>
          <a:lstStyle/>
          <a:p>
            <a:r>
              <a:rPr lang="en-US" dirty="0"/>
              <a:t>Docker network </a:t>
            </a:r>
          </a:p>
        </p:txBody>
      </p:sp>
      <p:sp>
        <p:nvSpPr>
          <p:cNvPr id="6" name="Content Placeholder 5">
            <a:extLst>
              <a:ext uri="{FF2B5EF4-FFF2-40B4-BE49-F238E27FC236}">
                <a16:creationId xmlns:a16="http://schemas.microsoft.com/office/drawing/2014/main" id="{C73C7954-0049-4F4C-B68F-7CB94FD680DF}"/>
              </a:ext>
            </a:extLst>
          </p:cNvPr>
          <p:cNvSpPr>
            <a:spLocks noGrp="1"/>
          </p:cNvSpPr>
          <p:nvPr>
            <p:ph idx="1"/>
          </p:nvPr>
        </p:nvSpPr>
        <p:spPr>
          <a:xfrm>
            <a:off x="1136429" y="2278173"/>
            <a:ext cx="7778971" cy="3628357"/>
          </a:xfrm>
        </p:spPr>
        <p:txBody>
          <a:bodyPr anchor="ctr">
            <a:normAutofit fontScale="92500" lnSpcReduction="20000"/>
          </a:bodyPr>
          <a:lstStyle/>
          <a:p>
            <a:r>
              <a:rPr lang="en-CA" sz="2400" dirty="0"/>
              <a:t>When you install Docker, it creates three networks automatically. You can list these networks using the docker network ls command: </a:t>
            </a:r>
          </a:p>
          <a:p>
            <a:endParaRPr lang="en-CA" sz="2400" dirty="0"/>
          </a:p>
          <a:p>
            <a:pPr marL="0" indent="0">
              <a:buNone/>
            </a:pPr>
            <a:r>
              <a:rPr lang="en-CA" sz="2400" dirty="0"/>
              <a:t>$ docker network ls </a:t>
            </a:r>
          </a:p>
          <a:p>
            <a:endParaRPr lang="en-CA" sz="2400" dirty="0"/>
          </a:p>
          <a:p>
            <a:pPr marL="0" indent="0">
              <a:buNone/>
            </a:pPr>
            <a:r>
              <a:rPr lang="en-CA" sz="2400" dirty="0"/>
              <a:t>NETWORK ID          NAME                DRIVER              SCOPE</a:t>
            </a:r>
          </a:p>
          <a:p>
            <a:pPr marL="0" indent="0">
              <a:buNone/>
            </a:pPr>
            <a:r>
              <a:rPr lang="en-CA" sz="2400" dirty="0"/>
              <a:t>831e10603c39        bridge                bridge                local</a:t>
            </a:r>
          </a:p>
          <a:p>
            <a:pPr marL="0" indent="0">
              <a:buNone/>
            </a:pPr>
            <a:r>
              <a:rPr lang="en-CA" sz="2400" dirty="0"/>
              <a:t>76a99bf81c1f           host                  host                    local</a:t>
            </a:r>
          </a:p>
          <a:p>
            <a:pPr marL="0" indent="0">
              <a:buNone/>
            </a:pPr>
            <a:r>
              <a:rPr lang="en-CA" sz="2400" dirty="0"/>
              <a:t>6de387a5956a        none                  null                     local</a:t>
            </a:r>
            <a:endParaRPr lang="en-US" sz="2400" dirty="0"/>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omputer">
            <a:extLst>
              <a:ext uri="{FF2B5EF4-FFF2-40B4-BE49-F238E27FC236}">
                <a16:creationId xmlns:a16="http://schemas.microsoft.com/office/drawing/2014/main" id="{3CE6473C-C8CC-43B0-AE23-BD226759A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3880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3E79-1171-6A4C-8C06-F59D4C3D977B}"/>
              </a:ext>
            </a:extLst>
          </p:cNvPr>
          <p:cNvSpPr>
            <a:spLocks noGrp="1"/>
          </p:cNvSpPr>
          <p:nvPr>
            <p:ph type="title"/>
          </p:nvPr>
        </p:nvSpPr>
        <p:spPr>
          <a:xfrm>
            <a:off x="1136428" y="627564"/>
            <a:ext cx="7474172" cy="1325563"/>
          </a:xfrm>
        </p:spPr>
        <p:txBody>
          <a:bodyPr>
            <a:normAutofit/>
          </a:bodyPr>
          <a:lstStyle/>
          <a:p>
            <a:r>
              <a:rPr lang="en-US"/>
              <a:t>Bridge</a:t>
            </a:r>
          </a:p>
        </p:txBody>
      </p:sp>
      <p:sp>
        <p:nvSpPr>
          <p:cNvPr id="6" name="Content Placeholder 5">
            <a:extLst>
              <a:ext uri="{FF2B5EF4-FFF2-40B4-BE49-F238E27FC236}">
                <a16:creationId xmlns:a16="http://schemas.microsoft.com/office/drawing/2014/main" id="{A550E029-7E49-4844-B281-FEF6E18BCD57}"/>
              </a:ext>
            </a:extLst>
          </p:cNvPr>
          <p:cNvSpPr>
            <a:spLocks noGrp="1"/>
          </p:cNvSpPr>
          <p:nvPr>
            <p:ph idx="1"/>
          </p:nvPr>
        </p:nvSpPr>
        <p:spPr>
          <a:xfrm>
            <a:off x="1136429" y="2278173"/>
            <a:ext cx="6467867" cy="3450613"/>
          </a:xfrm>
        </p:spPr>
        <p:txBody>
          <a:bodyPr anchor="ctr">
            <a:normAutofit/>
          </a:bodyPr>
          <a:lstStyle/>
          <a:p>
            <a:r>
              <a:rPr lang="en-CA" sz="2400"/>
              <a:t>The bridge network represents the docker0 network present in all Docker installations. Unless you specify otherwise with the docker run --net=&lt;NETWORK&gt; option, the Docker daemon connects containers to this network by default. </a:t>
            </a:r>
          </a:p>
          <a:p>
            <a:pPr marL="0" indent="0">
              <a:buNone/>
            </a:pPr>
            <a:endParaRPr lang="en-US" sz="2400"/>
          </a:p>
        </p:txBody>
      </p:sp>
      <p:sp>
        <p:nvSpPr>
          <p:cNvPr id="29"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eckmark">
            <a:extLst>
              <a:ext uri="{FF2B5EF4-FFF2-40B4-BE49-F238E27FC236}">
                <a16:creationId xmlns:a16="http://schemas.microsoft.com/office/drawing/2014/main" id="{33C099AE-270C-46EF-A4E5-03A44997FB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853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F1C03-5B1D-4246-AF7F-605414326484}"/>
              </a:ext>
            </a:extLst>
          </p:cNvPr>
          <p:cNvSpPr>
            <a:spLocks noGrp="1"/>
          </p:cNvSpPr>
          <p:nvPr>
            <p:ph type="title"/>
          </p:nvPr>
        </p:nvSpPr>
        <p:spPr>
          <a:xfrm>
            <a:off x="-748114" y="963877"/>
            <a:ext cx="3494362" cy="4930246"/>
          </a:xfrm>
        </p:spPr>
        <p:txBody>
          <a:bodyPr>
            <a:normAutofit/>
          </a:bodyPr>
          <a:lstStyle/>
          <a:p>
            <a:pPr algn="r"/>
            <a:r>
              <a:rPr lang="en-US">
                <a:solidFill>
                  <a:schemeClr val="accent1"/>
                </a:solidFill>
              </a:rPr>
              <a:t>Host</a:t>
            </a:r>
          </a:p>
        </p:txBody>
      </p:sp>
      <p:cxnSp>
        <p:nvCxnSpPr>
          <p:cNvPr id="23" name="Straight Connector 2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0D2ED5-3F58-244C-B380-9D4F9D9A8F4D}"/>
              </a:ext>
            </a:extLst>
          </p:cNvPr>
          <p:cNvSpPr>
            <a:spLocks noGrp="1"/>
          </p:cNvSpPr>
          <p:nvPr>
            <p:ph idx="1"/>
          </p:nvPr>
        </p:nvSpPr>
        <p:spPr>
          <a:xfrm>
            <a:off x="4654296" y="1111795"/>
            <a:ext cx="7005298" cy="4930246"/>
          </a:xfrm>
        </p:spPr>
        <p:txBody>
          <a:bodyPr anchor="ctr">
            <a:normAutofit/>
          </a:bodyPr>
          <a:lstStyle/>
          <a:p>
            <a:r>
              <a:rPr lang="en-CA" sz="3200" dirty="0"/>
              <a:t>The host network adds a container on the hosts network stack. You’ll find the network configuration inside the container is identical to the host. </a:t>
            </a:r>
          </a:p>
          <a:p>
            <a:endParaRPr lang="en-US" sz="2400" dirty="0"/>
          </a:p>
        </p:txBody>
      </p:sp>
    </p:spTree>
    <p:extLst>
      <p:ext uri="{BB962C8B-B14F-4D97-AF65-F5344CB8AC3E}">
        <p14:creationId xmlns:p14="http://schemas.microsoft.com/office/powerpoint/2010/main" val="3590069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707B-FF5C-3646-81E5-5F65DDFDF1E5}"/>
              </a:ext>
            </a:extLst>
          </p:cNvPr>
          <p:cNvSpPr>
            <a:spLocks noGrp="1"/>
          </p:cNvSpPr>
          <p:nvPr>
            <p:ph type="title"/>
          </p:nvPr>
        </p:nvSpPr>
        <p:spPr>
          <a:xfrm>
            <a:off x="838200" y="18255"/>
            <a:ext cx="10515600" cy="1325563"/>
          </a:xfrm>
        </p:spPr>
        <p:txBody>
          <a:bodyPr/>
          <a:lstStyle/>
          <a:p>
            <a:r>
              <a:rPr lang="en-US" dirty="0"/>
              <a:t>Default Network</a:t>
            </a:r>
          </a:p>
        </p:txBody>
      </p:sp>
      <p:sp>
        <p:nvSpPr>
          <p:cNvPr id="3" name="Content Placeholder 2">
            <a:extLst>
              <a:ext uri="{FF2B5EF4-FFF2-40B4-BE49-F238E27FC236}">
                <a16:creationId xmlns:a16="http://schemas.microsoft.com/office/drawing/2014/main" id="{89362069-130B-0847-B20A-E8206C03B73B}"/>
              </a:ext>
            </a:extLst>
          </p:cNvPr>
          <p:cNvSpPr>
            <a:spLocks noGrp="1"/>
          </p:cNvSpPr>
          <p:nvPr>
            <p:ph idx="1"/>
          </p:nvPr>
        </p:nvSpPr>
        <p:spPr>
          <a:xfrm>
            <a:off x="838200" y="1253331"/>
            <a:ext cx="10515600" cy="5054872"/>
          </a:xfrm>
        </p:spPr>
        <p:txBody>
          <a:bodyPr>
            <a:normAutofit/>
          </a:bodyPr>
          <a:lstStyle/>
          <a:p>
            <a:pPr marL="0" indent="0">
              <a:buNone/>
            </a:pPr>
            <a:r>
              <a:rPr lang="en-US" dirty="0"/>
              <a:t>$ docker network ls</a:t>
            </a:r>
          </a:p>
          <a:p>
            <a:pPr marL="0" indent="0">
              <a:buNone/>
            </a:pPr>
            <a:r>
              <a:rPr lang="en-US" dirty="0"/>
              <a:t>$ docker network inspect 831e10603c39</a:t>
            </a:r>
          </a:p>
          <a:p>
            <a:pPr marL="0" indent="0">
              <a:buNone/>
            </a:pPr>
            <a:r>
              <a:rPr lang="en-US" dirty="0"/>
              <a:t>$ docker network inspect bridge</a:t>
            </a:r>
          </a:p>
          <a:p>
            <a:pPr marL="0" indent="0">
              <a:buNone/>
            </a:pPr>
            <a:endParaRPr lang="en-US" dirty="0"/>
          </a:p>
          <a:p>
            <a:pPr marL="0" indent="0">
              <a:buNone/>
            </a:pPr>
            <a:r>
              <a:rPr lang="en-CA" dirty="0"/>
              <a:t>The Engine automatically creates a Subnet and Gateway to the network. The docker run command automatically adds new containers to this network. </a:t>
            </a:r>
            <a:endParaRPr lang="en-US" dirty="0"/>
          </a:p>
          <a:p>
            <a:pPr marL="0" indent="0">
              <a:buNone/>
            </a:pPr>
            <a:r>
              <a:rPr lang="en-CA" dirty="0"/>
              <a:t>$ docker run -</a:t>
            </a:r>
            <a:r>
              <a:rPr lang="en-CA" dirty="0" err="1"/>
              <a:t>itd</a:t>
            </a:r>
            <a:r>
              <a:rPr lang="en-CA" dirty="0"/>
              <a:t> --name container1 </a:t>
            </a:r>
            <a:r>
              <a:rPr lang="en-CA" dirty="0" err="1"/>
              <a:t>busybox</a:t>
            </a:r>
            <a:endParaRPr lang="en-CA" dirty="0"/>
          </a:p>
          <a:p>
            <a:pPr marL="0" indent="0">
              <a:buNone/>
            </a:pPr>
            <a:r>
              <a:rPr lang="en-CA" dirty="0"/>
              <a:t>$ docker run -</a:t>
            </a:r>
            <a:r>
              <a:rPr lang="en-CA" dirty="0" err="1"/>
              <a:t>itd</a:t>
            </a:r>
            <a:r>
              <a:rPr lang="en-CA" dirty="0"/>
              <a:t> --name container2 </a:t>
            </a:r>
            <a:r>
              <a:rPr lang="en-CA" dirty="0" err="1"/>
              <a:t>busybox</a:t>
            </a:r>
            <a:endParaRPr lang="en-CA" dirty="0"/>
          </a:p>
          <a:p>
            <a:pPr marL="0" indent="0">
              <a:buNone/>
            </a:pPr>
            <a:r>
              <a:rPr lang="en-US" dirty="0"/>
              <a:t>$ docker network inspect bridge</a:t>
            </a:r>
          </a:p>
          <a:p>
            <a:pPr marL="0" indent="0">
              <a:buNone/>
            </a:pPr>
            <a:endParaRPr lang="en-US" dirty="0"/>
          </a:p>
        </p:txBody>
      </p:sp>
    </p:spTree>
    <p:extLst>
      <p:ext uri="{BB962C8B-B14F-4D97-AF65-F5344CB8AC3E}">
        <p14:creationId xmlns:p14="http://schemas.microsoft.com/office/powerpoint/2010/main" val="2415890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6426-F8EE-BB47-BD62-6A7E43B142F2}"/>
              </a:ext>
            </a:extLst>
          </p:cNvPr>
          <p:cNvSpPr>
            <a:spLocks noGrp="1"/>
          </p:cNvSpPr>
          <p:nvPr>
            <p:ph type="title"/>
          </p:nvPr>
        </p:nvSpPr>
        <p:spPr>
          <a:xfrm>
            <a:off x="838200" y="18255"/>
            <a:ext cx="10515600" cy="1325563"/>
          </a:xfrm>
        </p:spPr>
        <p:txBody>
          <a:bodyPr/>
          <a:lstStyle/>
          <a:p>
            <a:r>
              <a:rPr lang="en-US" dirty="0"/>
              <a:t>Docker network</a:t>
            </a:r>
          </a:p>
        </p:txBody>
      </p:sp>
      <p:sp>
        <p:nvSpPr>
          <p:cNvPr id="3" name="Content Placeholder 2">
            <a:extLst>
              <a:ext uri="{FF2B5EF4-FFF2-40B4-BE49-F238E27FC236}">
                <a16:creationId xmlns:a16="http://schemas.microsoft.com/office/drawing/2014/main" id="{886317BF-324D-6348-B6C2-ADD880ACBDF7}"/>
              </a:ext>
            </a:extLst>
          </p:cNvPr>
          <p:cNvSpPr>
            <a:spLocks noGrp="1"/>
          </p:cNvSpPr>
          <p:nvPr>
            <p:ph idx="1"/>
          </p:nvPr>
        </p:nvSpPr>
        <p:spPr>
          <a:xfrm>
            <a:off x="838200" y="1099595"/>
            <a:ext cx="4324109" cy="5077368"/>
          </a:xfrm>
        </p:spPr>
        <p:txBody>
          <a:bodyPr>
            <a:normAutofit fontScale="92500" lnSpcReduction="20000"/>
          </a:bodyPr>
          <a:lstStyle/>
          <a:p>
            <a:pPr marL="0" indent="0">
              <a:buNone/>
            </a:pPr>
            <a:r>
              <a:rPr lang="en-US" sz="1050" dirty="0"/>
              <a:t> "</a:t>
            </a:r>
            <a:r>
              <a:rPr lang="en-US" sz="1300" dirty="0"/>
              <a:t>Containers": {</a:t>
            </a:r>
          </a:p>
          <a:p>
            <a:pPr marL="0" indent="0">
              <a:buNone/>
            </a:pPr>
            <a:r>
              <a:rPr lang="en-US" sz="1300" dirty="0"/>
              <a:t>            "51ec76e5b2de559af56d47809891fa3370311604b544217019424e54977e985a": {</a:t>
            </a:r>
          </a:p>
          <a:p>
            <a:pPr marL="0" indent="0">
              <a:buNone/>
            </a:pPr>
            <a:r>
              <a:rPr lang="en-US" sz="1300" dirty="0"/>
              <a:t>                "Name": "container2",</a:t>
            </a:r>
          </a:p>
          <a:p>
            <a:pPr marL="0" indent="0">
              <a:buNone/>
            </a:pPr>
            <a:r>
              <a:rPr lang="en-US" sz="1300" dirty="0"/>
              <a:t>                "</a:t>
            </a:r>
            <a:r>
              <a:rPr lang="en-US" sz="1300" dirty="0" err="1"/>
              <a:t>EndpointID</a:t>
            </a:r>
            <a:r>
              <a:rPr lang="en-US" sz="1300" dirty="0"/>
              <a:t>": "e6499ca0e279241356d70be81ba38d8241ae688f7c8e654e7a3c31607c474fc8",</a:t>
            </a:r>
          </a:p>
          <a:p>
            <a:pPr marL="0" indent="0">
              <a:buNone/>
            </a:pPr>
            <a:r>
              <a:rPr lang="en-US" sz="1300" dirty="0"/>
              <a:t>                "</a:t>
            </a:r>
            <a:r>
              <a:rPr lang="en-US" sz="1300" dirty="0" err="1"/>
              <a:t>MacAddress</a:t>
            </a:r>
            <a:r>
              <a:rPr lang="en-US" sz="1300" dirty="0"/>
              <a:t>": "02:42:ac:11:00:04",</a:t>
            </a:r>
          </a:p>
          <a:p>
            <a:pPr marL="0" indent="0">
              <a:buNone/>
            </a:pPr>
            <a:r>
              <a:rPr lang="en-US" sz="1300" b="1" dirty="0"/>
              <a:t>                "IPv4Address": "172.17.0.4/16",</a:t>
            </a:r>
          </a:p>
          <a:p>
            <a:pPr marL="0" indent="0">
              <a:buNone/>
            </a:pPr>
            <a:r>
              <a:rPr lang="en-US" sz="1300" dirty="0"/>
              <a:t>                "IPv6Address": ""</a:t>
            </a:r>
          </a:p>
          <a:p>
            <a:pPr marL="0" indent="0">
              <a:buNone/>
            </a:pPr>
            <a:r>
              <a:rPr lang="en-US" sz="1300" dirty="0"/>
              <a:t>            },</a:t>
            </a:r>
          </a:p>
          <a:p>
            <a:pPr marL="0" indent="0">
              <a:buNone/>
            </a:pPr>
            <a:r>
              <a:rPr lang="en-US" sz="1400" dirty="0"/>
              <a:t>            "52ebe38b25b141b117f935200ad601136f29862b3b57fda77b9d52fd92ab6755": {</a:t>
            </a:r>
          </a:p>
          <a:p>
            <a:pPr marL="0" indent="0">
              <a:buNone/>
            </a:pPr>
            <a:r>
              <a:rPr lang="en-US" sz="1400" dirty="0"/>
              <a:t>                "Name": "container1",</a:t>
            </a:r>
          </a:p>
          <a:p>
            <a:pPr marL="0" indent="0">
              <a:buNone/>
            </a:pPr>
            <a:r>
              <a:rPr lang="en-US" sz="1400" dirty="0"/>
              <a:t>                "</a:t>
            </a:r>
            <a:r>
              <a:rPr lang="en-US" sz="1400" dirty="0" err="1"/>
              <a:t>EndpointID</a:t>
            </a:r>
            <a:r>
              <a:rPr lang="en-US" sz="1400" dirty="0"/>
              <a:t>": "d33b178cf841507200e3574feee04fa916a0865e52bd49f7b0a74be06e99518d",</a:t>
            </a:r>
          </a:p>
          <a:p>
            <a:pPr marL="0" indent="0">
              <a:buNone/>
            </a:pPr>
            <a:r>
              <a:rPr lang="en-US" sz="1400" dirty="0"/>
              <a:t>                "</a:t>
            </a:r>
            <a:r>
              <a:rPr lang="en-US" sz="1400" dirty="0" err="1"/>
              <a:t>MacAddress</a:t>
            </a:r>
            <a:r>
              <a:rPr lang="en-US" sz="1400" dirty="0"/>
              <a:t>": "02:42:ac:11:00:03",</a:t>
            </a:r>
          </a:p>
          <a:p>
            <a:pPr marL="0" indent="0">
              <a:buNone/>
            </a:pPr>
            <a:r>
              <a:rPr lang="en-US" sz="1400" b="1" dirty="0"/>
              <a:t>                "IPv4Address": "172.17.0.3/16",</a:t>
            </a:r>
          </a:p>
          <a:p>
            <a:pPr marL="0" indent="0">
              <a:buNone/>
            </a:pPr>
            <a:r>
              <a:rPr lang="en-US" sz="1400" dirty="0"/>
              <a:t>                "IPv6Address": ""</a:t>
            </a:r>
          </a:p>
          <a:p>
            <a:pPr marL="0" indent="0">
              <a:buNone/>
            </a:pPr>
            <a:r>
              <a:rPr lang="en-US" sz="1400" dirty="0"/>
              <a:t>            },</a:t>
            </a:r>
          </a:p>
        </p:txBody>
      </p:sp>
      <p:sp>
        <p:nvSpPr>
          <p:cNvPr id="4" name="Content Placeholder 2">
            <a:extLst>
              <a:ext uri="{FF2B5EF4-FFF2-40B4-BE49-F238E27FC236}">
                <a16:creationId xmlns:a16="http://schemas.microsoft.com/office/drawing/2014/main" id="{8AA9E013-8FB4-5F4A-9928-A984817B8EDC}"/>
              </a:ext>
            </a:extLst>
          </p:cNvPr>
          <p:cNvSpPr txBox="1">
            <a:spLocks/>
          </p:cNvSpPr>
          <p:nvPr/>
        </p:nvSpPr>
        <p:spPr>
          <a:xfrm>
            <a:off x="5164238" y="1099594"/>
            <a:ext cx="6283124" cy="31020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"558f91e91a50eb8fac04cd19faf19dfc44a46e6088a1b2199baa85d6c2853212": {</a:t>
            </a:r>
          </a:p>
          <a:p>
            <a:pPr marL="0" indent="0">
              <a:buFont typeface="Arial" panose="020B0604020202020204" pitchFamily="34" charset="0"/>
              <a:buNone/>
            </a:pPr>
            <a:r>
              <a:rPr lang="en-US" sz="1600" dirty="0"/>
              <a:t>                "Name": "</a:t>
            </a:r>
            <a:r>
              <a:rPr lang="en-US" sz="1600" dirty="0" err="1"/>
              <a:t>suspicious_elbakyan</a:t>
            </a:r>
            <a:r>
              <a:rPr lang="en-US" sz="1600" dirty="0"/>
              <a:t>",</a:t>
            </a:r>
          </a:p>
          <a:p>
            <a:pPr marL="0" indent="0">
              <a:buFont typeface="Arial" panose="020B0604020202020204" pitchFamily="34" charset="0"/>
              <a:buNone/>
            </a:pPr>
            <a:r>
              <a:rPr lang="en-US" sz="1600" dirty="0"/>
              <a:t>                "</a:t>
            </a:r>
            <a:r>
              <a:rPr lang="en-US" sz="1600" b="1" dirty="0" err="1"/>
              <a:t>EndpointID</a:t>
            </a:r>
            <a:r>
              <a:rPr lang="en-US" sz="1600" dirty="0"/>
              <a:t>": "7b5938c482724cc2cfb89fd8217ebba5a3b06f234d64f7f20dad7c9718e90aeb",</a:t>
            </a:r>
          </a:p>
          <a:p>
            <a:pPr marL="0" indent="0">
              <a:buFont typeface="Arial" panose="020B0604020202020204" pitchFamily="34" charset="0"/>
              <a:buNone/>
            </a:pPr>
            <a:r>
              <a:rPr lang="en-US" sz="1600" dirty="0"/>
              <a:t>                "</a:t>
            </a:r>
            <a:r>
              <a:rPr lang="en-US" sz="1600" dirty="0" err="1"/>
              <a:t>MacAddress</a:t>
            </a:r>
            <a:r>
              <a:rPr lang="en-US" sz="1600" dirty="0"/>
              <a:t>": "02:42:ac:11:00:02",</a:t>
            </a:r>
          </a:p>
          <a:p>
            <a:pPr marL="0" indent="0">
              <a:buFont typeface="Arial" panose="020B0604020202020204" pitchFamily="34" charset="0"/>
              <a:buNone/>
            </a:pPr>
            <a:r>
              <a:rPr lang="en-US" sz="1600" dirty="0"/>
              <a:t>                </a:t>
            </a:r>
            <a:r>
              <a:rPr lang="en-US" sz="1600" b="1" dirty="0"/>
              <a:t>"IPv4Address": "172.17.0.2/16",</a:t>
            </a:r>
          </a:p>
          <a:p>
            <a:pPr marL="0" indent="0">
              <a:buFont typeface="Arial" panose="020B0604020202020204" pitchFamily="34" charset="0"/>
              <a:buNone/>
            </a:pPr>
            <a:r>
              <a:rPr lang="en-US" sz="1600" dirty="0"/>
              <a:t>                "IPv6Address": ""</a:t>
            </a:r>
          </a:p>
          <a:p>
            <a:pPr marL="0" indent="0">
              <a:buFont typeface="Arial" panose="020B0604020202020204" pitchFamily="34" charset="0"/>
              <a:buNone/>
            </a:pPr>
            <a:r>
              <a:rPr lang="en-US" sz="1600" dirty="0"/>
              <a:t>            }</a:t>
            </a:r>
          </a:p>
          <a:p>
            <a:pPr marL="0" indent="0">
              <a:buFont typeface="Arial" panose="020B0604020202020204" pitchFamily="34" charset="0"/>
              <a:buNone/>
            </a:pPr>
            <a:r>
              <a:rPr lang="en-US" sz="1600" dirty="0"/>
              <a:t>        },</a:t>
            </a:r>
            <a:endParaRPr lang="en-US" sz="900" dirty="0"/>
          </a:p>
        </p:txBody>
      </p:sp>
    </p:spTree>
    <p:extLst>
      <p:ext uri="{BB962C8B-B14F-4D97-AF65-F5344CB8AC3E}">
        <p14:creationId xmlns:p14="http://schemas.microsoft.com/office/powerpoint/2010/main" val="2485761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6AF-4E2B-4042-9A83-6CE1D1E42FBF}"/>
              </a:ext>
            </a:extLst>
          </p:cNvPr>
          <p:cNvSpPr>
            <a:spLocks noGrp="1"/>
          </p:cNvSpPr>
          <p:nvPr>
            <p:ph type="title"/>
          </p:nvPr>
        </p:nvSpPr>
        <p:spPr>
          <a:xfrm>
            <a:off x="1136428" y="627564"/>
            <a:ext cx="7474172" cy="1325563"/>
          </a:xfrm>
        </p:spPr>
        <p:txBody>
          <a:bodyPr>
            <a:normAutofit/>
          </a:bodyPr>
          <a:lstStyle/>
          <a:p>
            <a:r>
              <a:rPr lang="en-US" dirty="0"/>
              <a:t>Docker network</a:t>
            </a:r>
          </a:p>
        </p:txBody>
      </p:sp>
      <p:sp>
        <p:nvSpPr>
          <p:cNvPr id="3" name="Content Placeholder 2">
            <a:extLst>
              <a:ext uri="{FF2B5EF4-FFF2-40B4-BE49-F238E27FC236}">
                <a16:creationId xmlns:a16="http://schemas.microsoft.com/office/drawing/2014/main" id="{F4F7DD87-F560-1448-8516-D204D5AF6071}"/>
              </a:ext>
            </a:extLst>
          </p:cNvPr>
          <p:cNvSpPr>
            <a:spLocks noGrp="1"/>
          </p:cNvSpPr>
          <p:nvPr>
            <p:ph idx="1"/>
          </p:nvPr>
        </p:nvSpPr>
        <p:spPr>
          <a:xfrm>
            <a:off x="1136429" y="2278173"/>
            <a:ext cx="7660330" cy="3659640"/>
          </a:xfrm>
        </p:spPr>
        <p:txBody>
          <a:bodyPr anchor="ctr">
            <a:normAutofit/>
          </a:bodyPr>
          <a:lstStyle/>
          <a:p>
            <a:r>
              <a:rPr lang="en-CA" sz="3200" dirty="0"/>
              <a:t>The docker network inspect command above shows all the connected containers and their network resources on a given network. Containers in this default network are able to communicate with each other using IP addresses </a:t>
            </a:r>
          </a:p>
          <a:p>
            <a:endParaRPr lang="en-US" sz="24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4C20A699-0CF1-425D-8231-F045962CF2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784953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ABE3A-4231-5A49-AA91-F142EAD94071}"/>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Docker storage</a:t>
            </a:r>
          </a:p>
        </p:txBody>
      </p:sp>
      <p:pic>
        <p:nvPicPr>
          <p:cNvPr id="10" name="Graphic 5" descr="Box">
            <a:extLst>
              <a:ext uri="{FF2B5EF4-FFF2-40B4-BE49-F238E27FC236}">
                <a16:creationId xmlns:a16="http://schemas.microsoft.com/office/drawing/2014/main" id="{CC5F67F2-76F5-47B9-AA51-29BCFAC39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11" name="Graphic 7">
            <a:extLst>
              <a:ext uri="{FF2B5EF4-FFF2-40B4-BE49-F238E27FC236}">
                <a16:creationId xmlns:a16="http://schemas.microsoft.com/office/drawing/2014/main" id="{91550A14-0A59-45FD-869C-4C5CB5ED25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961214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A51643-3C29-154A-BAB6-2E03CEA9AEE1}"/>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Known file system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057331D6-FA7D-E44C-979E-91719BFF83AF}"/>
              </a:ext>
            </a:extLst>
          </p:cNvPr>
          <p:cNvSpPr>
            <a:spLocks noGrp="1"/>
          </p:cNvSpPr>
          <p:nvPr>
            <p:ph idx="1"/>
          </p:nvPr>
        </p:nvSpPr>
        <p:spPr>
          <a:xfrm>
            <a:off x="4976031" y="963877"/>
            <a:ext cx="6377769" cy="4930246"/>
          </a:xfrm>
        </p:spPr>
        <p:txBody>
          <a:bodyPr anchor="ctr">
            <a:normAutofit/>
          </a:bodyPr>
          <a:lstStyle/>
          <a:p>
            <a:pPr marL="0" indent="0">
              <a:buNone/>
            </a:pPr>
            <a:r>
              <a:rPr lang="en-CA" sz="2400" dirty="0"/>
              <a:t>Linux:</a:t>
            </a:r>
          </a:p>
          <a:p>
            <a:pPr marL="0" indent="0">
              <a:buNone/>
            </a:pPr>
            <a:r>
              <a:rPr lang="en-CA" sz="2400" dirty="0"/>
              <a:t>• ext3, ext4, </a:t>
            </a:r>
            <a:r>
              <a:rPr lang="en-CA" sz="2400" dirty="0" err="1"/>
              <a:t>xfs</a:t>
            </a:r>
            <a:r>
              <a:rPr lang="en-CA" sz="2400" dirty="0"/>
              <a:t>, </a:t>
            </a:r>
            <a:r>
              <a:rPr lang="en-CA" sz="2400" dirty="0" err="1"/>
              <a:t>zfs</a:t>
            </a:r>
            <a:r>
              <a:rPr lang="en-CA" sz="2400" dirty="0"/>
              <a:t> </a:t>
            </a:r>
          </a:p>
          <a:p>
            <a:pPr marL="0" indent="0">
              <a:buNone/>
            </a:pPr>
            <a:endParaRPr lang="en-CA" sz="2400" dirty="0"/>
          </a:p>
          <a:p>
            <a:pPr marL="0" indent="0">
              <a:buNone/>
            </a:pPr>
            <a:r>
              <a:rPr lang="en-CA" sz="2400" dirty="0"/>
              <a:t>Windows:</a:t>
            </a:r>
          </a:p>
          <a:p>
            <a:pPr marL="0" indent="0">
              <a:buNone/>
            </a:pPr>
            <a:r>
              <a:rPr lang="en-CA" sz="2400" dirty="0"/>
              <a:t>• FAT, NTFS</a:t>
            </a:r>
            <a:br>
              <a:rPr lang="en-CA" sz="2400" dirty="0"/>
            </a:br>
            <a:endParaRPr lang="en-US" sz="2400" dirty="0"/>
          </a:p>
        </p:txBody>
      </p:sp>
    </p:spTree>
    <p:extLst>
      <p:ext uri="{BB962C8B-B14F-4D97-AF65-F5344CB8AC3E}">
        <p14:creationId xmlns:p14="http://schemas.microsoft.com/office/powerpoint/2010/main" val="853922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4" name="Rectangle 10">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39C72BFB-798D-6947-845F-7C60D5F25EA2}"/>
              </a:ext>
            </a:extLst>
          </p:cNvPr>
          <p:cNvPicPr>
            <a:picLocks noChangeAspect="1"/>
          </p:cNvPicPr>
          <p:nvPr/>
        </p:nvPicPr>
        <p:blipFill rotWithShape="1">
          <a:blip r:embed="rId2"/>
          <a:srcRect r="1" b="7158"/>
          <a:stretch/>
        </p:blipFill>
        <p:spPr>
          <a:xfrm rot="21480000">
            <a:off x="1137837" y="1003258"/>
            <a:ext cx="9916327" cy="4764396"/>
          </a:xfrm>
          <a:prstGeom prst="rect">
            <a:avLst/>
          </a:prstGeom>
        </p:spPr>
      </p:pic>
    </p:spTree>
    <p:extLst>
      <p:ext uri="{BB962C8B-B14F-4D97-AF65-F5344CB8AC3E}">
        <p14:creationId xmlns:p14="http://schemas.microsoft.com/office/powerpoint/2010/main" val="4246088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C588-8458-534C-8819-BAED2FEDAE09}"/>
              </a:ext>
            </a:extLst>
          </p:cNvPr>
          <p:cNvSpPr>
            <a:spLocks noGrp="1"/>
          </p:cNvSpPr>
          <p:nvPr>
            <p:ph type="title"/>
          </p:nvPr>
        </p:nvSpPr>
        <p:spPr/>
        <p:txBody>
          <a:bodyPr/>
          <a:lstStyle/>
          <a:p>
            <a:r>
              <a:rPr lang="en-US" dirty="0"/>
              <a:t>Why docker </a:t>
            </a:r>
            <a:r>
              <a:rPr lang="en-US"/>
              <a:t>file system</a:t>
            </a:r>
            <a:endParaRPr lang="en-US" dirty="0"/>
          </a:p>
        </p:txBody>
      </p:sp>
      <p:sp>
        <p:nvSpPr>
          <p:cNvPr id="3" name="Content Placeholder 2">
            <a:extLst>
              <a:ext uri="{FF2B5EF4-FFF2-40B4-BE49-F238E27FC236}">
                <a16:creationId xmlns:a16="http://schemas.microsoft.com/office/drawing/2014/main" id="{8887F851-B8C8-B947-AE7F-F7D28F32D748}"/>
              </a:ext>
            </a:extLst>
          </p:cNvPr>
          <p:cNvSpPr>
            <a:spLocks noGrp="1"/>
          </p:cNvSpPr>
          <p:nvPr>
            <p:ph idx="1"/>
          </p:nvPr>
        </p:nvSpPr>
        <p:spPr/>
        <p:txBody>
          <a:bodyPr/>
          <a:lstStyle/>
          <a:p>
            <a:pPr marL="0" indent="0">
              <a:buNone/>
            </a:pPr>
            <a:r>
              <a:rPr lang="en-CA" dirty="0"/>
              <a:t>Docker is successful because of shipping container </a:t>
            </a:r>
          </a:p>
          <a:p>
            <a:pPr marL="0" indent="0">
              <a:buNone/>
            </a:pPr>
            <a:r>
              <a:rPr lang="en-CA" dirty="0"/>
              <a:t>• Shipping container is made possible by docker image </a:t>
            </a:r>
          </a:p>
          <a:p>
            <a:pPr marL="0" indent="0">
              <a:buNone/>
            </a:pPr>
            <a:r>
              <a:rPr lang="en-CA" dirty="0"/>
              <a:t>• Docker image uses file system</a:t>
            </a:r>
            <a:br>
              <a:rPr lang="en-CA" dirty="0"/>
            </a:br>
            <a:r>
              <a:rPr lang="en-CA" dirty="0"/>
              <a:t>• To maintain file structure specified by user (</a:t>
            </a:r>
            <a:r>
              <a:rPr lang="en-CA" dirty="0" err="1"/>
              <a:t>Dockerfile</a:t>
            </a:r>
            <a:r>
              <a:rPr lang="en-CA" dirty="0"/>
              <a:t>)</a:t>
            </a:r>
            <a:br>
              <a:rPr lang="en-CA" dirty="0"/>
            </a:br>
            <a:r>
              <a:rPr lang="en-CA" dirty="0"/>
              <a:t>• To share this file structure to multiple container instantiations </a:t>
            </a:r>
          </a:p>
          <a:p>
            <a:endParaRPr lang="en-US" dirty="0"/>
          </a:p>
        </p:txBody>
      </p:sp>
    </p:spTree>
    <p:extLst>
      <p:ext uri="{BB962C8B-B14F-4D97-AF65-F5344CB8AC3E}">
        <p14:creationId xmlns:p14="http://schemas.microsoft.com/office/powerpoint/2010/main" val="244795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C901-79A7-6E45-BEF2-DB8EC7D25417}"/>
              </a:ext>
            </a:extLst>
          </p:cNvPr>
          <p:cNvSpPr>
            <a:spLocks noGrp="1"/>
          </p:cNvSpPr>
          <p:nvPr>
            <p:ph type="title"/>
          </p:nvPr>
        </p:nvSpPr>
        <p:spPr>
          <a:xfrm>
            <a:off x="838200" y="145206"/>
            <a:ext cx="10515600" cy="1325563"/>
          </a:xfrm>
        </p:spPr>
        <p:txBody>
          <a:bodyPr/>
          <a:lstStyle/>
          <a:p>
            <a:r>
              <a:rPr lang="en-US" dirty="0"/>
              <a:t>Docker file system</a:t>
            </a:r>
          </a:p>
        </p:txBody>
      </p:sp>
      <p:pic>
        <p:nvPicPr>
          <p:cNvPr id="7" name="Content Placeholder 6">
            <a:extLst>
              <a:ext uri="{FF2B5EF4-FFF2-40B4-BE49-F238E27FC236}">
                <a16:creationId xmlns:a16="http://schemas.microsoft.com/office/drawing/2014/main" id="{F6E57B7A-0885-1E40-A55E-FBA937357A0F}"/>
              </a:ext>
            </a:extLst>
          </p:cNvPr>
          <p:cNvPicPr>
            <a:picLocks noGrp="1" noChangeAspect="1"/>
          </p:cNvPicPr>
          <p:nvPr>
            <p:ph idx="1"/>
          </p:nvPr>
        </p:nvPicPr>
        <p:blipFill>
          <a:blip r:embed="rId2"/>
          <a:stretch>
            <a:fillRect/>
          </a:stretch>
        </p:blipFill>
        <p:spPr>
          <a:xfrm>
            <a:off x="995423" y="1825625"/>
            <a:ext cx="9769033" cy="4351338"/>
          </a:xfrm>
          <a:prstGeom prst="rect">
            <a:avLst/>
          </a:prstGeom>
        </p:spPr>
      </p:pic>
    </p:spTree>
    <p:extLst>
      <p:ext uri="{BB962C8B-B14F-4D97-AF65-F5344CB8AC3E}">
        <p14:creationId xmlns:p14="http://schemas.microsoft.com/office/powerpoint/2010/main" val="4075244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96C2-84BE-6746-A6A0-C081AF1BEB02}"/>
              </a:ext>
            </a:extLst>
          </p:cNvPr>
          <p:cNvSpPr>
            <a:spLocks noGrp="1"/>
          </p:cNvSpPr>
          <p:nvPr>
            <p:ph type="title"/>
          </p:nvPr>
        </p:nvSpPr>
        <p:spPr/>
        <p:txBody>
          <a:bodyPr/>
          <a:lstStyle/>
          <a:p>
            <a:r>
              <a:rPr lang="en-US" dirty="0"/>
              <a:t>Docker read/write</a:t>
            </a:r>
          </a:p>
        </p:txBody>
      </p:sp>
      <p:pic>
        <p:nvPicPr>
          <p:cNvPr id="4" name="Content Placeholder 3">
            <a:extLst>
              <a:ext uri="{FF2B5EF4-FFF2-40B4-BE49-F238E27FC236}">
                <a16:creationId xmlns:a16="http://schemas.microsoft.com/office/drawing/2014/main" id="{1D3E62BC-30D6-BA45-83D3-B4921A572090}"/>
              </a:ext>
            </a:extLst>
          </p:cNvPr>
          <p:cNvPicPr>
            <a:picLocks noGrp="1" noChangeAspect="1"/>
          </p:cNvPicPr>
          <p:nvPr>
            <p:ph idx="1"/>
          </p:nvPr>
        </p:nvPicPr>
        <p:blipFill>
          <a:blip r:embed="rId2"/>
          <a:stretch>
            <a:fillRect/>
          </a:stretch>
        </p:blipFill>
        <p:spPr>
          <a:xfrm>
            <a:off x="995423" y="1825625"/>
            <a:ext cx="9099835" cy="4351338"/>
          </a:xfrm>
          <a:prstGeom prst="rect">
            <a:avLst/>
          </a:prstGeom>
        </p:spPr>
      </p:pic>
    </p:spTree>
    <p:extLst>
      <p:ext uri="{BB962C8B-B14F-4D97-AF65-F5344CB8AC3E}">
        <p14:creationId xmlns:p14="http://schemas.microsoft.com/office/powerpoint/2010/main" val="125783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AD9B69-59E5-554B-BC42-2DABFC0A0CF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Docker image file system (overlay)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CBCF115F-A797-0642-AC07-00A484D5080F}"/>
              </a:ext>
            </a:extLst>
          </p:cNvPr>
          <p:cNvPicPr>
            <a:picLocks noGrp="1" noChangeAspect="1"/>
          </p:cNvPicPr>
          <p:nvPr>
            <p:ph idx="1"/>
          </p:nvPr>
        </p:nvPicPr>
        <p:blipFill>
          <a:blip r:embed="rId2"/>
          <a:stretch>
            <a:fillRect/>
          </a:stretch>
        </p:blipFill>
        <p:spPr>
          <a:xfrm>
            <a:off x="842781" y="2509911"/>
            <a:ext cx="10451339" cy="3997637"/>
          </a:xfrm>
          <a:prstGeom prst="rect">
            <a:avLst/>
          </a:prstGeom>
        </p:spPr>
      </p:pic>
    </p:spTree>
    <p:extLst>
      <p:ext uri="{BB962C8B-B14F-4D97-AF65-F5344CB8AC3E}">
        <p14:creationId xmlns:p14="http://schemas.microsoft.com/office/powerpoint/2010/main" val="3730225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A0015E2A-6E6F-1C49-A2B3-C61294A6D9F3}"/>
              </a:ext>
            </a:extLst>
          </p:cNvPr>
          <p:cNvSpPr>
            <a:spLocks noGrp="1"/>
          </p:cNvSpPr>
          <p:nvPr>
            <p:ph type="title"/>
          </p:nvPr>
        </p:nvSpPr>
        <p:spPr>
          <a:xfrm>
            <a:off x="904877" y="2415322"/>
            <a:ext cx="3505198" cy="2409133"/>
          </a:xfrm>
        </p:spPr>
        <p:txBody>
          <a:bodyPr>
            <a:normAutofit/>
          </a:bodyPr>
          <a:lstStyle/>
          <a:p>
            <a:pPr algn="ctr"/>
            <a:r>
              <a:rPr lang="en-CA" sz="4000" dirty="0">
                <a:solidFill>
                  <a:srgbClr val="FFFFFF"/>
                </a:solidFill>
              </a:rPr>
              <a:t>Container size on disk</a:t>
            </a:r>
          </a:p>
        </p:txBody>
      </p:sp>
      <p:sp>
        <p:nvSpPr>
          <p:cNvPr id="3" name="Content Placeholder 2">
            <a:extLst>
              <a:ext uri="{FF2B5EF4-FFF2-40B4-BE49-F238E27FC236}">
                <a16:creationId xmlns:a16="http://schemas.microsoft.com/office/drawing/2014/main" id="{5733B215-604B-DC41-9E52-D7245F4A28BA}"/>
              </a:ext>
            </a:extLst>
          </p:cNvPr>
          <p:cNvSpPr>
            <a:spLocks noGrp="1"/>
          </p:cNvSpPr>
          <p:nvPr>
            <p:ph idx="1"/>
          </p:nvPr>
        </p:nvSpPr>
        <p:spPr>
          <a:xfrm>
            <a:off x="4502657" y="804672"/>
            <a:ext cx="7255956" cy="5723450"/>
          </a:xfrm>
        </p:spPr>
        <p:txBody>
          <a:bodyPr anchor="ctr">
            <a:normAutofit/>
          </a:bodyPr>
          <a:lstStyle/>
          <a:p>
            <a:r>
              <a:rPr lang="en-US" sz="2400" dirty="0"/>
              <a:t>$ docker </a:t>
            </a:r>
            <a:r>
              <a:rPr lang="en-US" sz="2400" dirty="0" err="1"/>
              <a:t>ps</a:t>
            </a:r>
            <a:r>
              <a:rPr lang="en-US" sz="2400" dirty="0"/>
              <a:t> –s</a:t>
            </a:r>
          </a:p>
          <a:p>
            <a:endParaRPr lang="en-US" sz="2400" dirty="0"/>
          </a:p>
          <a:p>
            <a:r>
              <a:rPr lang="en-CA" sz="2400" dirty="0"/>
              <a:t>size: the amount of data (on disk) that is used for the writable layer of each container.</a:t>
            </a:r>
          </a:p>
          <a:p>
            <a:pPr marL="0" indent="0">
              <a:buNone/>
            </a:pPr>
            <a:endParaRPr lang="en-CA" sz="2400" dirty="0"/>
          </a:p>
          <a:p>
            <a:r>
              <a:rPr lang="en-CA" sz="2400" dirty="0"/>
              <a:t>virtual size: the amount of data used for the read-only image data used by the container plus the container’s writable layer size. Multiple containers may share some or all read-only image data. Two containers started from the same image share 100% of the read-only data, while two containers with different images which have layers in common share those common layers. Therefore, you can’t just total the virtual sizes. This over-estimates the total disk usage by a potentially non-trivial amount.</a:t>
            </a:r>
          </a:p>
          <a:p>
            <a:endParaRPr lang="en-US" sz="2000" dirty="0"/>
          </a:p>
        </p:txBody>
      </p:sp>
    </p:spTree>
    <p:extLst>
      <p:ext uri="{BB962C8B-B14F-4D97-AF65-F5344CB8AC3E}">
        <p14:creationId xmlns:p14="http://schemas.microsoft.com/office/powerpoint/2010/main" val="3768296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F389B6-A84F-0144-9EC2-006899BEAF19}"/>
              </a:ext>
            </a:extLst>
          </p:cNvPr>
          <p:cNvSpPr>
            <a:spLocks noGrp="1"/>
          </p:cNvSpPr>
          <p:nvPr>
            <p:ph type="title"/>
          </p:nvPr>
        </p:nvSpPr>
        <p:spPr>
          <a:xfrm>
            <a:off x="655320" y="365125"/>
            <a:ext cx="9013052" cy="1623312"/>
          </a:xfrm>
        </p:spPr>
        <p:txBody>
          <a:bodyPr anchor="b">
            <a:normAutofit/>
          </a:bodyPr>
          <a:lstStyle/>
          <a:p>
            <a:r>
              <a:rPr lang="en-CA" sz="4000"/>
              <a:t>The copy-on-write (CoW) strategy</a:t>
            </a:r>
            <a:br>
              <a:rPr lang="en-CA" sz="4000"/>
            </a:br>
            <a:endParaRPr lang="en-US" sz="4000"/>
          </a:p>
        </p:txBody>
      </p:sp>
      <p:cxnSp>
        <p:nvCxnSpPr>
          <p:cNvPr id="17"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6F33EA-68BA-0D49-B059-ADCE5E2F21E2}"/>
              </a:ext>
            </a:extLst>
          </p:cNvPr>
          <p:cNvSpPr>
            <a:spLocks noGrp="1"/>
          </p:cNvSpPr>
          <p:nvPr>
            <p:ph idx="1"/>
          </p:nvPr>
        </p:nvSpPr>
        <p:spPr>
          <a:xfrm>
            <a:off x="655320" y="2644518"/>
            <a:ext cx="9013052" cy="3327251"/>
          </a:xfrm>
        </p:spPr>
        <p:txBody>
          <a:bodyPr>
            <a:normAutofit/>
          </a:bodyPr>
          <a:lstStyle/>
          <a:p>
            <a:r>
              <a:rPr lang="en-CA" sz="2000"/>
              <a:t>Copy-on-write is a strategy of sharing and copying files for maximum efficiency. If a file or directory exists in a lower layer within the image, and another layer (including the writable layer) needs read access to it, it just uses the existing file. The first time another layer needs to modify the file (when building the image or running the container), the file is copied into that layer and modified. This minimizes I/O and the size of each of the subsequent layers. </a:t>
            </a:r>
          </a:p>
          <a:p>
            <a:endParaRPr lang="en-CA" sz="2000"/>
          </a:p>
        </p:txBody>
      </p:sp>
    </p:spTree>
    <p:extLst>
      <p:ext uri="{BB962C8B-B14F-4D97-AF65-F5344CB8AC3E}">
        <p14:creationId xmlns:p14="http://schemas.microsoft.com/office/powerpoint/2010/main" val="210734786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F0B18-D13A-1A4C-8B5A-31B533B3C1DE}"/>
              </a:ext>
            </a:extLst>
          </p:cNvPr>
          <p:cNvSpPr>
            <a:spLocks noGrp="1"/>
          </p:cNvSpPr>
          <p:nvPr>
            <p:ph type="title"/>
          </p:nvPr>
        </p:nvSpPr>
        <p:spPr>
          <a:xfrm>
            <a:off x="1913468" y="365125"/>
            <a:ext cx="9440332" cy="1325563"/>
          </a:xfrm>
        </p:spPr>
        <p:txBody>
          <a:bodyPr>
            <a:normAutofit/>
          </a:bodyPr>
          <a:lstStyle/>
          <a:p>
            <a:r>
              <a:rPr lang="en-US" dirty="0"/>
              <a:t>Docker sizes</a:t>
            </a:r>
            <a:endParaRPr lang="en-US"/>
          </a:p>
        </p:txBody>
      </p:sp>
      <p:pic>
        <p:nvPicPr>
          <p:cNvPr id="7" name="Graphic 6" descr="Thumbs Up Sign">
            <a:extLst>
              <a:ext uri="{FF2B5EF4-FFF2-40B4-BE49-F238E27FC236}">
                <a16:creationId xmlns:a16="http://schemas.microsoft.com/office/drawing/2014/main" id="{F9F6A219-8ED9-4CF9-9E23-B2E579A9D7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2AB92397-18D2-8F4E-9950-68D4478D277F}"/>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CA" sz="1500" dirty="0"/>
              <a:t>$docker images</a:t>
            </a:r>
          </a:p>
          <a:p>
            <a:pPr marL="0" indent="0">
              <a:buNone/>
            </a:pPr>
            <a:r>
              <a:rPr lang="en-CA" sz="1500" dirty="0"/>
              <a:t>$docker history &lt;image&gt;</a:t>
            </a:r>
          </a:p>
          <a:p>
            <a:pPr marL="0" indent="0">
              <a:buNone/>
            </a:pPr>
            <a:r>
              <a:rPr lang="en-US" sz="1500" dirty="0"/>
              <a:t>$ </a:t>
            </a:r>
            <a:r>
              <a:rPr lang="en-CA" sz="1500" dirty="0"/>
              <a:t>docker system </a:t>
            </a:r>
            <a:r>
              <a:rPr lang="en-CA" sz="1500" dirty="0" err="1"/>
              <a:t>df</a:t>
            </a:r>
            <a:r>
              <a:rPr lang="en-CA" sz="1500" dirty="0"/>
              <a:t> </a:t>
            </a:r>
          </a:p>
          <a:p>
            <a:pPr marL="0" indent="0">
              <a:buNone/>
            </a:pPr>
            <a:endParaRPr lang="en-US" sz="1500" dirty="0"/>
          </a:p>
          <a:p>
            <a:pPr marL="0" indent="0">
              <a:buNone/>
            </a:pPr>
            <a:endParaRPr lang="en-US" sz="1500" dirty="0"/>
          </a:p>
          <a:p>
            <a:pPr marL="0" indent="0">
              <a:buNone/>
            </a:pPr>
            <a:r>
              <a:rPr lang="en-US" sz="1500" dirty="0" err="1"/>
              <a:t>SSonaikar-macpro:bin</a:t>
            </a:r>
            <a:r>
              <a:rPr lang="en-US" sz="1500" dirty="0"/>
              <a:t> </a:t>
            </a:r>
            <a:r>
              <a:rPr lang="en-US" sz="1500" dirty="0" err="1"/>
              <a:t>sameer.sonaikar</a:t>
            </a:r>
            <a:r>
              <a:rPr lang="en-US" sz="1500" dirty="0"/>
              <a:t>$ docker history k8s.gcr.io/k8s-dns-kube-dns-amd64:1.14.8</a:t>
            </a:r>
          </a:p>
          <a:p>
            <a:pPr marL="0" indent="0">
              <a:buNone/>
            </a:pPr>
            <a:r>
              <a:rPr lang="en-US" sz="1500" b="1" dirty="0"/>
              <a:t>IMAGE               	CREATED             CREATED BY                      			       SIZE</a:t>
            </a:r>
          </a:p>
          <a:p>
            <a:pPr marL="0" indent="0">
              <a:buNone/>
            </a:pPr>
            <a:r>
              <a:rPr lang="en-US" sz="1500" dirty="0"/>
              <a:t>80cc5ea4b547        13 months ago       /bin/</a:t>
            </a:r>
            <a:r>
              <a:rPr lang="en-US" sz="1500" dirty="0" err="1"/>
              <a:t>sh</a:t>
            </a:r>
            <a:r>
              <a:rPr lang="en-US" sz="1500" dirty="0"/>
              <a:t> -c #(</a:t>
            </a:r>
            <a:r>
              <a:rPr lang="en-US" sz="1500" dirty="0" err="1"/>
              <a:t>nop</a:t>
            </a:r>
            <a:r>
              <a:rPr lang="en-US" sz="1500" dirty="0"/>
              <a:t>)  ENTRYPOINT ["/</a:t>
            </a:r>
            <a:r>
              <a:rPr lang="en-US" sz="1500" dirty="0" err="1"/>
              <a:t>kube-dns</a:t>
            </a:r>
            <a:r>
              <a:rPr lang="en-US" sz="1500" dirty="0"/>
              <a:t>"] 	          0B</a:t>
            </a:r>
          </a:p>
          <a:p>
            <a:pPr marL="0" indent="0">
              <a:buNone/>
            </a:pPr>
            <a:r>
              <a:rPr lang="en-US" sz="1500" dirty="0"/>
              <a:t>&lt;missing&gt;                13 months ago       /bin/</a:t>
            </a:r>
            <a:r>
              <a:rPr lang="en-US" sz="1500" dirty="0" err="1"/>
              <a:t>sh</a:t>
            </a:r>
            <a:r>
              <a:rPr lang="en-US" sz="1500" dirty="0"/>
              <a:t> -c #(</a:t>
            </a:r>
            <a:r>
              <a:rPr lang="en-US" sz="1500" dirty="0" err="1"/>
              <a:t>nop</a:t>
            </a:r>
            <a:r>
              <a:rPr lang="en-US" sz="1500" dirty="0"/>
              <a:t>) ADD file:42d277e640084fda2…                       46.3MB</a:t>
            </a:r>
          </a:p>
          <a:p>
            <a:pPr marL="0" indent="0">
              <a:buNone/>
            </a:pPr>
            <a:r>
              <a:rPr lang="en-US" sz="1500" dirty="0"/>
              <a:t>&lt;missing&gt;                13 months ago       /bin/</a:t>
            </a:r>
            <a:r>
              <a:rPr lang="en-US" sz="1500" dirty="0" err="1"/>
              <a:t>sh</a:t>
            </a:r>
            <a:r>
              <a:rPr lang="en-US" sz="1500" dirty="0"/>
              <a:t> -c #(</a:t>
            </a:r>
            <a:r>
              <a:rPr lang="en-US" sz="1500" dirty="0" err="1"/>
              <a:t>nop</a:t>
            </a:r>
            <a:r>
              <a:rPr lang="en-US" sz="1500" dirty="0"/>
              <a:t>)  MAINTAINER </a:t>
            </a:r>
            <a:r>
              <a:rPr lang="en-US" sz="1500" dirty="0" err="1"/>
              <a:t>Bowei</a:t>
            </a:r>
            <a:r>
              <a:rPr lang="en-US" sz="1500" dirty="0"/>
              <a:t> Du &lt;</a:t>
            </a:r>
            <a:r>
              <a:rPr lang="en-US" sz="1500" dirty="0" err="1"/>
              <a:t>bowe</a:t>
            </a:r>
            <a:r>
              <a:rPr lang="en-US" sz="1500" dirty="0"/>
              <a:t>…                       0B</a:t>
            </a:r>
          </a:p>
          <a:p>
            <a:pPr marL="0" indent="0">
              <a:buNone/>
            </a:pPr>
            <a:r>
              <a:rPr lang="en-US" sz="1500" dirty="0"/>
              <a:t>&lt;missing&gt;                14 months ago       /bin/</a:t>
            </a:r>
            <a:r>
              <a:rPr lang="en-US" sz="1500" dirty="0" err="1"/>
              <a:t>sh</a:t>
            </a:r>
            <a:r>
              <a:rPr lang="en-US" sz="1500" dirty="0"/>
              <a:t> -c #(</a:t>
            </a:r>
            <a:r>
              <a:rPr lang="en-US" sz="1500" dirty="0" err="1"/>
              <a:t>nop</a:t>
            </a:r>
            <a:r>
              <a:rPr lang="en-US" sz="1500" dirty="0"/>
              <a:t>)  CMD ["/bin/</a:t>
            </a:r>
            <a:r>
              <a:rPr lang="en-US" sz="1500" dirty="0" err="1"/>
              <a:t>sh</a:t>
            </a:r>
            <a:r>
              <a:rPr lang="en-US" sz="1500" dirty="0"/>
              <a:t>"] 		           0B</a:t>
            </a:r>
          </a:p>
          <a:p>
            <a:pPr marL="0" indent="0">
              <a:buNone/>
            </a:pPr>
            <a:r>
              <a:rPr lang="en-US" sz="1500" dirty="0"/>
              <a:t>&lt;missing&gt;               14 months ago       /bin/</a:t>
            </a:r>
            <a:r>
              <a:rPr lang="en-US" sz="1500" dirty="0" err="1"/>
              <a:t>sh</a:t>
            </a:r>
            <a:r>
              <a:rPr lang="en-US" sz="1500" dirty="0"/>
              <a:t> -c #(</a:t>
            </a:r>
            <a:r>
              <a:rPr lang="en-US" sz="1500" dirty="0" err="1"/>
              <a:t>nop</a:t>
            </a:r>
            <a:r>
              <a:rPr lang="en-US" sz="1500" dirty="0"/>
              <a:t>) ADD file:2b00f26f6004576e2…                         4.14MB</a:t>
            </a:r>
          </a:p>
          <a:p>
            <a:pPr marL="0" indent="0">
              <a:buNone/>
            </a:pPr>
            <a:endParaRPr lang="en-US" sz="1500" dirty="0"/>
          </a:p>
          <a:p>
            <a:pPr marL="0" indent="0">
              <a:buNone/>
            </a:pPr>
            <a:r>
              <a:rPr lang="en-CA" sz="1500" b="1" dirty="0"/>
              <a:t>Note</a:t>
            </a:r>
            <a:r>
              <a:rPr lang="en-CA" sz="1500" dirty="0"/>
              <a:t>: The &lt;missing&gt; lines in the docker history output indicate that those layers were built on another system and are not available locally. This can be ignored.</a:t>
            </a:r>
            <a:endParaRPr lang="en-US" sz="1500" dirty="0"/>
          </a:p>
        </p:txBody>
      </p:sp>
    </p:spTree>
    <p:extLst>
      <p:ext uri="{BB962C8B-B14F-4D97-AF65-F5344CB8AC3E}">
        <p14:creationId xmlns:p14="http://schemas.microsoft.com/office/powerpoint/2010/main" val="4100640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B23CC-0931-0A45-A04D-C098FE8E7DFB}"/>
              </a:ext>
            </a:extLst>
          </p:cNvPr>
          <p:cNvSpPr>
            <a:spLocks noGrp="1"/>
          </p:cNvSpPr>
          <p:nvPr>
            <p:ph type="title"/>
          </p:nvPr>
        </p:nvSpPr>
        <p:spPr>
          <a:xfrm>
            <a:off x="838200" y="365125"/>
            <a:ext cx="10515600" cy="1325563"/>
          </a:xfrm>
        </p:spPr>
        <p:txBody>
          <a:bodyPr>
            <a:normAutofit/>
          </a:bodyPr>
          <a:lstStyle/>
          <a:p>
            <a:r>
              <a:rPr lang="en-CA">
                <a:solidFill>
                  <a:schemeClr val="bg1">
                    <a:lumMod val="95000"/>
                    <a:lumOff val="5000"/>
                  </a:schemeClr>
                </a:solidFill>
              </a:rPr>
              <a:t>Copying makes containers efficient</a:t>
            </a:r>
            <a:endParaRPr lang="en-US">
              <a:solidFill>
                <a:schemeClr val="bg1">
                  <a:lumMod val="95000"/>
                  <a:lumOff val="5000"/>
                </a:schemeClr>
              </a:solidFill>
            </a:endParaRPr>
          </a:p>
        </p:txBody>
      </p:sp>
      <p:sp>
        <p:nvSpPr>
          <p:cNvPr id="3" name="Content Placeholder 2">
            <a:extLst>
              <a:ext uri="{FF2B5EF4-FFF2-40B4-BE49-F238E27FC236}">
                <a16:creationId xmlns:a16="http://schemas.microsoft.com/office/drawing/2014/main" id="{9CF23B14-2F4D-774C-8891-AE3451FF2C97}"/>
              </a:ext>
            </a:extLst>
          </p:cNvPr>
          <p:cNvSpPr>
            <a:spLocks noGrp="1"/>
          </p:cNvSpPr>
          <p:nvPr>
            <p:ph idx="1"/>
          </p:nvPr>
        </p:nvSpPr>
        <p:spPr>
          <a:xfrm>
            <a:off x="838200" y="2015406"/>
            <a:ext cx="10515600" cy="4065986"/>
          </a:xfrm>
        </p:spPr>
        <p:txBody>
          <a:bodyPr anchor="ctr">
            <a:normAutofit/>
          </a:bodyPr>
          <a:lstStyle/>
          <a:p>
            <a:r>
              <a:rPr lang="en-CA" sz="1900" dirty="0"/>
              <a:t>When you start a container, a thin writable container layer is added on top of the other layers. Any changes the container makes to the filesystem are stored here. Any files the container does not change do not get copied to this writable layer. This means that the writable layer is as small as possible.</a:t>
            </a:r>
          </a:p>
          <a:p>
            <a:r>
              <a:rPr lang="en-CA" sz="1900" dirty="0"/>
              <a:t>When an existing file in a container is modified, the storage driver performs a copy-on-write operation. The specifics steps involved depend on the specific storage driver. For the </a:t>
            </a:r>
            <a:r>
              <a:rPr lang="en-CA" sz="1900" dirty="0" err="1"/>
              <a:t>aufs</a:t>
            </a:r>
            <a:r>
              <a:rPr lang="en-CA" sz="1900" dirty="0"/>
              <a:t>, overlay, and overlay2 drivers, the copy-on-write operation follows this rough sequence:</a:t>
            </a:r>
          </a:p>
          <a:p>
            <a:r>
              <a:rPr lang="en-CA" sz="1900" dirty="0"/>
              <a:t>Search through the image layers for the file to update. The process starts at the newest layer and works down to the base layer one layer at a time. When results are found, they are added to a cache to speed future operations.</a:t>
            </a:r>
          </a:p>
          <a:p>
            <a:r>
              <a:rPr lang="en-CA" sz="1900" dirty="0"/>
              <a:t>Perform a </a:t>
            </a:r>
            <a:r>
              <a:rPr lang="en-CA" sz="1900" dirty="0" err="1"/>
              <a:t>copy_up</a:t>
            </a:r>
            <a:r>
              <a:rPr lang="en-CA" sz="1900" dirty="0"/>
              <a:t> operation on the first copy of the file that is found, to copy the file to the container’s writable layer.</a:t>
            </a:r>
          </a:p>
          <a:p>
            <a:r>
              <a:rPr lang="en-CA" sz="1900" dirty="0"/>
              <a:t>Any modifications are made to this copy of the file, and the container cannot see the read-only copy of the file that exists in the lower layer.</a:t>
            </a:r>
          </a:p>
          <a:p>
            <a:endParaRPr lang="en-US" sz="1900" dirty="0"/>
          </a:p>
        </p:txBody>
      </p:sp>
    </p:spTree>
    <p:extLst>
      <p:ext uri="{BB962C8B-B14F-4D97-AF65-F5344CB8AC3E}">
        <p14:creationId xmlns:p14="http://schemas.microsoft.com/office/powerpoint/2010/main" val="27034805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5230EA-B39C-E344-A024-A4978A8B7390}"/>
              </a:ext>
            </a:extLst>
          </p:cNvPr>
          <p:cNvSpPr>
            <a:spLocks noGrp="1"/>
          </p:cNvSpPr>
          <p:nvPr>
            <p:ph type="title"/>
          </p:nvPr>
        </p:nvSpPr>
        <p:spPr>
          <a:xfrm>
            <a:off x="4384039" y="365125"/>
            <a:ext cx="7164493" cy="1325563"/>
          </a:xfrm>
        </p:spPr>
        <p:txBody>
          <a:bodyPr>
            <a:normAutofit/>
          </a:bodyPr>
          <a:lstStyle/>
          <a:p>
            <a:r>
              <a:rPr lang="en-US" dirty="0"/>
              <a:t>Write operations</a:t>
            </a:r>
          </a:p>
        </p:txBody>
      </p:sp>
      <p:pic>
        <p:nvPicPr>
          <p:cNvPr id="7" name="Graphic 6" descr="Head with Gears">
            <a:extLst>
              <a:ext uri="{FF2B5EF4-FFF2-40B4-BE49-F238E27FC236}">
                <a16:creationId xmlns:a16="http://schemas.microsoft.com/office/drawing/2014/main" id="{66C08172-499E-4F73-9D58-7D6BEEC58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99A4F0D1-DD2B-C64D-AC73-4F8C973A4ECD}"/>
              </a:ext>
            </a:extLst>
          </p:cNvPr>
          <p:cNvSpPr>
            <a:spLocks noGrp="1"/>
          </p:cNvSpPr>
          <p:nvPr>
            <p:ph idx="1"/>
          </p:nvPr>
        </p:nvSpPr>
        <p:spPr>
          <a:xfrm>
            <a:off x="4387515" y="2022601"/>
            <a:ext cx="7161017" cy="4154361"/>
          </a:xfrm>
        </p:spPr>
        <p:txBody>
          <a:bodyPr>
            <a:normAutofit/>
          </a:bodyPr>
          <a:lstStyle/>
          <a:p>
            <a:r>
              <a:rPr lang="en-CA" sz="2400" dirty="0"/>
              <a:t>Containers that write a lot of data consume more space than containers that do not. This is because most write operations consume new space in the container’s thin writable top layer.</a:t>
            </a:r>
          </a:p>
          <a:p>
            <a:r>
              <a:rPr lang="en-CA" sz="2400" b="1" dirty="0"/>
              <a:t>Note</a:t>
            </a:r>
            <a:r>
              <a:rPr lang="en-CA" sz="2400" dirty="0"/>
              <a:t>: for write-heavy applications, you should not store the data in the container. Instead, use Docker volumes, which are independent of the running container and are designed to be efficient for I/O. In addition, volumes can be shared among containers and do not increase the size of your container’s writable layer.</a:t>
            </a:r>
          </a:p>
          <a:p>
            <a:endParaRPr lang="en-US" sz="2000" dirty="0"/>
          </a:p>
        </p:txBody>
      </p:sp>
    </p:spTree>
    <p:extLst>
      <p:ext uri="{BB962C8B-B14F-4D97-AF65-F5344CB8AC3E}">
        <p14:creationId xmlns:p14="http://schemas.microsoft.com/office/powerpoint/2010/main" val="266349737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A9AC-CF55-B04F-BB41-97CC45425C94}"/>
              </a:ext>
            </a:extLst>
          </p:cNvPr>
          <p:cNvSpPr>
            <a:spLocks noGrp="1"/>
          </p:cNvSpPr>
          <p:nvPr>
            <p:ph type="title"/>
          </p:nvPr>
        </p:nvSpPr>
        <p:spPr>
          <a:xfrm>
            <a:off x="838200" y="63399"/>
            <a:ext cx="10515600" cy="1325563"/>
          </a:xfrm>
        </p:spPr>
        <p:txBody>
          <a:bodyPr/>
          <a:lstStyle/>
          <a:p>
            <a:r>
              <a:rPr lang="en-CA" dirty="0"/>
              <a:t>Use volumes</a:t>
            </a:r>
            <a:endParaRPr lang="en-US" dirty="0"/>
          </a:p>
        </p:txBody>
      </p:sp>
      <p:sp>
        <p:nvSpPr>
          <p:cNvPr id="3" name="Content Placeholder 2">
            <a:extLst>
              <a:ext uri="{FF2B5EF4-FFF2-40B4-BE49-F238E27FC236}">
                <a16:creationId xmlns:a16="http://schemas.microsoft.com/office/drawing/2014/main" id="{500E8869-8E4C-464D-8881-BA3A23658ACD}"/>
              </a:ext>
            </a:extLst>
          </p:cNvPr>
          <p:cNvSpPr>
            <a:spLocks noGrp="1"/>
          </p:cNvSpPr>
          <p:nvPr>
            <p:ph idx="1"/>
          </p:nvPr>
        </p:nvSpPr>
        <p:spPr>
          <a:xfrm>
            <a:off x="838200" y="1388962"/>
            <a:ext cx="10515600" cy="4788001"/>
          </a:xfrm>
        </p:spPr>
        <p:txBody>
          <a:bodyPr>
            <a:normAutofit fontScale="85000" lnSpcReduction="20000"/>
          </a:bodyPr>
          <a:lstStyle/>
          <a:p>
            <a:r>
              <a:rPr lang="en-CA" dirty="0"/>
              <a:t>Volumes are the preferred mechanism for persisting data generated by and used by Docker containers. While </a:t>
            </a:r>
            <a:r>
              <a:rPr lang="en-CA" dirty="0">
                <a:hlinkClick r:id="rId2"/>
              </a:rPr>
              <a:t>bind mounts</a:t>
            </a:r>
            <a:r>
              <a:rPr lang="en-CA" dirty="0"/>
              <a:t> are dependent on the directory structure of the host machine, volumes are completely managed by Docker. Volumes have several advantages over bind mounts:</a:t>
            </a:r>
          </a:p>
          <a:p>
            <a:r>
              <a:rPr lang="en-CA" dirty="0"/>
              <a:t>Volumes are easier to back up or migrate than bind mounts.</a:t>
            </a:r>
          </a:p>
          <a:p>
            <a:r>
              <a:rPr lang="en-CA" dirty="0"/>
              <a:t>You can manage volumes using Docker CLI commands or the Docker API.</a:t>
            </a:r>
          </a:p>
          <a:p>
            <a:r>
              <a:rPr lang="en-CA" dirty="0"/>
              <a:t>Volumes work on both Linux and Windows containers.</a:t>
            </a:r>
          </a:p>
          <a:p>
            <a:r>
              <a:rPr lang="en-CA" dirty="0"/>
              <a:t>Volumes can be more safely shared among multiple containers.</a:t>
            </a:r>
          </a:p>
          <a:p>
            <a:r>
              <a:rPr lang="en-CA" dirty="0"/>
              <a:t>Volume drivers let you store volumes on remote hosts or cloud providers, to encrypt the contents of volumes, or to add other functionality.</a:t>
            </a:r>
          </a:p>
          <a:p>
            <a:r>
              <a:rPr lang="en-CA" dirty="0"/>
              <a:t>New volumes can have their content pre-populated by a container.</a:t>
            </a:r>
          </a:p>
          <a:p>
            <a:r>
              <a:rPr lang="en-CA" dirty="0"/>
              <a:t>In addition, volumes are often a better choice than persisting data in a container’s writable layer, because a volume does not increase the size of the containers using it, and the volume’s contents exist outside the lifecycle of a given container.</a:t>
            </a:r>
          </a:p>
          <a:p>
            <a:endParaRPr lang="en-US" dirty="0"/>
          </a:p>
        </p:txBody>
      </p:sp>
    </p:spTree>
    <p:extLst>
      <p:ext uri="{BB962C8B-B14F-4D97-AF65-F5344CB8AC3E}">
        <p14:creationId xmlns:p14="http://schemas.microsoft.com/office/powerpoint/2010/main" val="4220473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DC9C68-1C82-534C-9E46-BAEB597077A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Docker architecture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7B2297B-0565-D640-9640-41110F9D82BA}"/>
              </a:ext>
            </a:extLst>
          </p:cNvPr>
          <p:cNvPicPr>
            <a:picLocks noGrp="1" noChangeAspect="1"/>
          </p:cNvPicPr>
          <p:nvPr>
            <p:ph idx="1"/>
          </p:nvPr>
        </p:nvPicPr>
        <p:blipFill>
          <a:blip r:embed="rId2"/>
          <a:stretch>
            <a:fillRect/>
          </a:stretch>
        </p:blipFill>
        <p:spPr>
          <a:xfrm>
            <a:off x="883920" y="2310835"/>
            <a:ext cx="10683240" cy="4196714"/>
          </a:xfrm>
          <a:prstGeom prst="rect">
            <a:avLst/>
          </a:prstGeom>
        </p:spPr>
      </p:pic>
    </p:spTree>
    <p:extLst>
      <p:ext uri="{BB962C8B-B14F-4D97-AF65-F5344CB8AC3E}">
        <p14:creationId xmlns:p14="http://schemas.microsoft.com/office/powerpoint/2010/main" val="3029279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5D54-66FC-684C-B506-1498BDFB4B4C}"/>
              </a:ext>
            </a:extLst>
          </p:cNvPr>
          <p:cNvSpPr>
            <a:spLocks noGrp="1"/>
          </p:cNvSpPr>
          <p:nvPr>
            <p:ph type="title"/>
          </p:nvPr>
        </p:nvSpPr>
        <p:spPr/>
        <p:txBody>
          <a:bodyPr/>
          <a:lstStyle/>
          <a:p>
            <a:r>
              <a:rPr lang="en-US" dirty="0"/>
              <a:t>Use volumes</a:t>
            </a:r>
          </a:p>
        </p:txBody>
      </p:sp>
      <p:pic>
        <p:nvPicPr>
          <p:cNvPr id="1026" name="Picture 2" descr="volumes on the Docker host">
            <a:extLst>
              <a:ext uri="{FF2B5EF4-FFF2-40B4-BE49-F238E27FC236}">
                <a16:creationId xmlns:a16="http://schemas.microsoft.com/office/drawing/2014/main" id="{8A8CA6F8-65AF-8C4A-82FF-5F79D4B74C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1842193"/>
            <a:ext cx="6875362" cy="34787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2FE419-81F5-AF47-9680-6140E24D2E34}"/>
              </a:ext>
            </a:extLst>
          </p:cNvPr>
          <p:cNvSpPr/>
          <p:nvPr/>
        </p:nvSpPr>
        <p:spPr>
          <a:xfrm>
            <a:off x="838200" y="5472467"/>
            <a:ext cx="10204048" cy="923330"/>
          </a:xfrm>
          <a:prstGeom prst="rect">
            <a:avLst/>
          </a:prstGeom>
        </p:spPr>
        <p:txBody>
          <a:bodyPr wrap="square">
            <a:spAutoFit/>
          </a:bodyPr>
          <a:lstStyle/>
          <a:p>
            <a:r>
              <a:rPr lang="en-CA" dirty="0">
                <a:solidFill>
                  <a:srgbClr val="33444C"/>
                </a:solidFill>
                <a:latin typeface="Open Sans"/>
              </a:rPr>
              <a:t>If your container generates non-persistent state data, consider using a </a:t>
            </a:r>
            <a:r>
              <a:rPr lang="en-CA" dirty="0">
                <a:solidFill>
                  <a:srgbClr val="0090C8"/>
                </a:solidFill>
                <a:latin typeface="Open Sans"/>
                <a:hlinkClick r:id="rId3"/>
              </a:rPr>
              <a:t>tmpfs mount</a:t>
            </a:r>
            <a:r>
              <a:rPr lang="en-CA" dirty="0">
                <a:solidFill>
                  <a:srgbClr val="33444C"/>
                </a:solidFill>
                <a:latin typeface="Open Sans"/>
              </a:rPr>
              <a:t> to avoid storing the data anywhere permanently, and to increase the container’s performance by avoiding writing into the container’s writable layer.</a:t>
            </a:r>
            <a:endParaRPr lang="en-US" dirty="0"/>
          </a:p>
        </p:txBody>
      </p:sp>
    </p:spTree>
    <p:extLst>
      <p:ext uri="{BB962C8B-B14F-4D97-AF65-F5344CB8AC3E}">
        <p14:creationId xmlns:p14="http://schemas.microsoft.com/office/powerpoint/2010/main" val="1748229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19F7-025E-8849-8724-8300BA24FB5D}"/>
              </a:ext>
            </a:extLst>
          </p:cNvPr>
          <p:cNvSpPr>
            <a:spLocks noGrp="1"/>
          </p:cNvSpPr>
          <p:nvPr>
            <p:ph type="title"/>
          </p:nvPr>
        </p:nvSpPr>
        <p:spPr/>
        <p:txBody>
          <a:bodyPr/>
          <a:lstStyle/>
          <a:p>
            <a:r>
              <a:rPr lang="en-US" dirty="0"/>
              <a:t>Create and Manage volumes</a:t>
            </a:r>
          </a:p>
        </p:txBody>
      </p:sp>
      <p:sp>
        <p:nvSpPr>
          <p:cNvPr id="3" name="Content Placeholder 2">
            <a:extLst>
              <a:ext uri="{FF2B5EF4-FFF2-40B4-BE49-F238E27FC236}">
                <a16:creationId xmlns:a16="http://schemas.microsoft.com/office/drawing/2014/main" id="{DB9D4583-9F7E-674A-A725-B2EF382C5036}"/>
              </a:ext>
            </a:extLst>
          </p:cNvPr>
          <p:cNvSpPr>
            <a:spLocks noGrp="1"/>
          </p:cNvSpPr>
          <p:nvPr>
            <p:ph idx="1"/>
          </p:nvPr>
        </p:nvSpPr>
        <p:spPr>
          <a:xfrm>
            <a:off x="838200" y="1825625"/>
            <a:ext cx="4266235" cy="2237089"/>
          </a:xfrm>
        </p:spPr>
        <p:txBody>
          <a:bodyPr>
            <a:normAutofit/>
          </a:bodyPr>
          <a:lstStyle/>
          <a:p>
            <a:pPr marL="0" indent="0">
              <a:buNone/>
            </a:pPr>
            <a:r>
              <a:rPr lang="en-CA" sz="2000" dirty="0"/>
              <a:t>$docker volume create my-</a:t>
            </a:r>
            <a:r>
              <a:rPr lang="en-CA" sz="2000" dirty="0" err="1"/>
              <a:t>vol</a:t>
            </a:r>
            <a:endParaRPr lang="en-CA" sz="2000" dirty="0"/>
          </a:p>
          <a:p>
            <a:pPr marL="0" indent="0">
              <a:buNone/>
            </a:pPr>
            <a:endParaRPr lang="en-CA" sz="1400" dirty="0"/>
          </a:p>
          <a:p>
            <a:pPr marL="0" indent="0">
              <a:buNone/>
            </a:pPr>
            <a:r>
              <a:rPr lang="en-CA" sz="2000" dirty="0"/>
              <a:t>$docker volume ls </a:t>
            </a:r>
          </a:p>
          <a:p>
            <a:pPr marL="0" indent="0">
              <a:buNone/>
            </a:pPr>
            <a:r>
              <a:rPr lang="en-CA" sz="2000" dirty="0"/>
              <a:t>$docker volume inspect my-</a:t>
            </a:r>
            <a:r>
              <a:rPr lang="en-CA" sz="2000" dirty="0" err="1"/>
              <a:t>vol</a:t>
            </a:r>
            <a:endParaRPr lang="en-CA" sz="2000" dirty="0"/>
          </a:p>
          <a:p>
            <a:pPr marL="0" indent="0">
              <a:buNone/>
            </a:pPr>
            <a:r>
              <a:rPr lang="en-CA" sz="2000" dirty="0"/>
              <a:t>$ docker volume </a:t>
            </a:r>
            <a:r>
              <a:rPr lang="en-CA" sz="2000" dirty="0" err="1"/>
              <a:t>rm</a:t>
            </a:r>
            <a:r>
              <a:rPr lang="en-CA" sz="2000" dirty="0"/>
              <a:t> my-</a:t>
            </a:r>
            <a:r>
              <a:rPr lang="en-CA" sz="2000" dirty="0" err="1"/>
              <a:t>vol</a:t>
            </a:r>
            <a:endParaRPr lang="en-CA" sz="2000" dirty="0"/>
          </a:p>
        </p:txBody>
      </p:sp>
      <p:sp>
        <p:nvSpPr>
          <p:cNvPr id="4" name="Content Placeholder 2">
            <a:extLst>
              <a:ext uri="{FF2B5EF4-FFF2-40B4-BE49-F238E27FC236}">
                <a16:creationId xmlns:a16="http://schemas.microsoft.com/office/drawing/2014/main" id="{D94275DE-9C72-144C-91A5-A1EAFD2D4A8D}"/>
              </a:ext>
            </a:extLst>
          </p:cNvPr>
          <p:cNvSpPr txBox="1">
            <a:spLocks/>
          </p:cNvSpPr>
          <p:nvPr/>
        </p:nvSpPr>
        <p:spPr>
          <a:xfrm>
            <a:off x="4942390" y="1690688"/>
            <a:ext cx="6852213" cy="435133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root@ububtu-s1:/</a:t>
            </a:r>
            <a:r>
              <a:rPr lang="en-US" sz="3000" dirty="0" err="1"/>
              <a:t>var</a:t>
            </a:r>
            <a:r>
              <a:rPr lang="en-US" sz="3000" dirty="0"/>
              <a:t>/lib/docker# docker volume inspect my-</a:t>
            </a:r>
            <a:r>
              <a:rPr lang="en-US" sz="3000" dirty="0" err="1"/>
              <a:t>vol</a:t>
            </a:r>
            <a:endParaRPr lang="en-US" sz="3000" dirty="0"/>
          </a:p>
          <a:p>
            <a:pPr marL="0" indent="0">
              <a:buFont typeface="Arial" panose="020B0604020202020204" pitchFamily="34" charset="0"/>
              <a:buNone/>
            </a:pPr>
            <a:r>
              <a:rPr lang="en-US" sz="3000" dirty="0"/>
              <a:t>[</a:t>
            </a:r>
          </a:p>
          <a:p>
            <a:pPr marL="0" indent="0">
              <a:buFont typeface="Arial" panose="020B0604020202020204" pitchFamily="34" charset="0"/>
              <a:buNone/>
            </a:pPr>
            <a:r>
              <a:rPr lang="en-US" sz="3000" dirty="0"/>
              <a:t>    {</a:t>
            </a:r>
          </a:p>
          <a:p>
            <a:pPr marL="0" indent="0">
              <a:buFont typeface="Arial" panose="020B0604020202020204" pitchFamily="34" charset="0"/>
              <a:buNone/>
            </a:pPr>
            <a:r>
              <a:rPr lang="en-US" sz="3000" dirty="0"/>
              <a:t>        "</a:t>
            </a:r>
            <a:r>
              <a:rPr lang="en-US" sz="3000" dirty="0" err="1"/>
              <a:t>CreatedAt</a:t>
            </a:r>
            <a:r>
              <a:rPr lang="en-US" sz="3000" dirty="0"/>
              <a:t>": "2019-02-02T03:27:38Z",</a:t>
            </a:r>
          </a:p>
          <a:p>
            <a:pPr marL="0" indent="0">
              <a:buFont typeface="Arial" panose="020B0604020202020204" pitchFamily="34" charset="0"/>
              <a:buNone/>
            </a:pPr>
            <a:r>
              <a:rPr lang="en-US" sz="3000" dirty="0"/>
              <a:t>        "Driver": "local",</a:t>
            </a:r>
          </a:p>
          <a:p>
            <a:pPr marL="0" indent="0">
              <a:buFont typeface="Arial" panose="020B0604020202020204" pitchFamily="34" charset="0"/>
              <a:buNone/>
            </a:pPr>
            <a:r>
              <a:rPr lang="en-US" sz="3000" dirty="0"/>
              <a:t>        "Labels": {},</a:t>
            </a:r>
          </a:p>
          <a:p>
            <a:pPr marL="0" indent="0">
              <a:buFont typeface="Arial" panose="020B0604020202020204" pitchFamily="34" charset="0"/>
              <a:buNone/>
            </a:pPr>
            <a:r>
              <a:rPr lang="en-US" sz="3000" dirty="0"/>
              <a:t>        "Mountpoint": "/</a:t>
            </a:r>
            <a:r>
              <a:rPr lang="en-US" sz="3000" dirty="0" err="1"/>
              <a:t>var</a:t>
            </a:r>
            <a:r>
              <a:rPr lang="en-US" sz="3000" dirty="0"/>
              <a:t>/lib/docker/volumes/my-</a:t>
            </a:r>
            <a:r>
              <a:rPr lang="en-US" sz="3000" dirty="0" err="1"/>
              <a:t>vol</a:t>
            </a:r>
            <a:r>
              <a:rPr lang="en-US" sz="3000" dirty="0"/>
              <a:t>/_data",</a:t>
            </a:r>
          </a:p>
          <a:p>
            <a:pPr marL="0" indent="0">
              <a:buFont typeface="Arial" panose="020B0604020202020204" pitchFamily="34" charset="0"/>
              <a:buNone/>
            </a:pPr>
            <a:r>
              <a:rPr lang="en-US" sz="3000" dirty="0"/>
              <a:t>        "Name": "my-</a:t>
            </a:r>
            <a:r>
              <a:rPr lang="en-US" sz="3000" dirty="0" err="1"/>
              <a:t>vol</a:t>
            </a:r>
            <a:r>
              <a:rPr lang="en-US" sz="3000" dirty="0"/>
              <a:t>",</a:t>
            </a:r>
          </a:p>
          <a:p>
            <a:pPr marL="0" indent="0">
              <a:buFont typeface="Arial" panose="020B0604020202020204" pitchFamily="34" charset="0"/>
              <a:buNone/>
            </a:pPr>
            <a:r>
              <a:rPr lang="en-US" sz="3000" dirty="0"/>
              <a:t>        "Options": {},</a:t>
            </a:r>
          </a:p>
          <a:p>
            <a:pPr marL="0" indent="0">
              <a:buFont typeface="Arial" panose="020B0604020202020204" pitchFamily="34" charset="0"/>
              <a:buNone/>
            </a:pPr>
            <a:r>
              <a:rPr lang="en-US" sz="3000" dirty="0"/>
              <a:t>        "Scope": "local"</a:t>
            </a:r>
          </a:p>
          <a:p>
            <a:pPr marL="0" indent="0">
              <a:buFont typeface="Arial" panose="020B0604020202020204" pitchFamily="34" charset="0"/>
              <a:buNone/>
            </a:pPr>
            <a:r>
              <a:rPr lang="en-US" sz="3000" dirty="0"/>
              <a:t>    }</a:t>
            </a:r>
          </a:p>
          <a:p>
            <a:pPr marL="0" indent="0">
              <a:buFont typeface="Arial" panose="020B0604020202020204" pitchFamily="34" charset="0"/>
              <a:buNone/>
            </a:pPr>
            <a:r>
              <a:rPr lang="en-US" sz="3000" dirty="0"/>
              <a:t>]</a:t>
            </a:r>
          </a:p>
        </p:txBody>
      </p:sp>
    </p:spTree>
    <p:extLst>
      <p:ext uri="{BB962C8B-B14F-4D97-AF65-F5344CB8AC3E}">
        <p14:creationId xmlns:p14="http://schemas.microsoft.com/office/powerpoint/2010/main" val="1257689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2F78-32F7-594C-9CA3-0B332445C3CA}"/>
              </a:ext>
            </a:extLst>
          </p:cNvPr>
          <p:cNvSpPr>
            <a:spLocks noGrp="1"/>
          </p:cNvSpPr>
          <p:nvPr>
            <p:ph type="title"/>
          </p:nvPr>
        </p:nvSpPr>
        <p:spPr>
          <a:xfrm>
            <a:off x="838200" y="0"/>
            <a:ext cx="10515600" cy="1325563"/>
          </a:xfrm>
        </p:spPr>
        <p:txBody>
          <a:bodyPr/>
          <a:lstStyle/>
          <a:p>
            <a:r>
              <a:rPr lang="en-US" dirty="0"/>
              <a:t>Docker volumes</a:t>
            </a:r>
          </a:p>
        </p:txBody>
      </p:sp>
      <p:sp>
        <p:nvSpPr>
          <p:cNvPr id="3" name="Content Placeholder 2">
            <a:extLst>
              <a:ext uri="{FF2B5EF4-FFF2-40B4-BE49-F238E27FC236}">
                <a16:creationId xmlns:a16="http://schemas.microsoft.com/office/drawing/2014/main" id="{42DC1A8C-970F-D345-A860-968F1716DEAA}"/>
              </a:ext>
            </a:extLst>
          </p:cNvPr>
          <p:cNvSpPr>
            <a:spLocks noGrp="1"/>
          </p:cNvSpPr>
          <p:nvPr>
            <p:ph idx="1"/>
          </p:nvPr>
        </p:nvSpPr>
        <p:spPr>
          <a:xfrm>
            <a:off x="838200" y="1192193"/>
            <a:ext cx="10515600" cy="5254906"/>
          </a:xfrm>
        </p:spPr>
        <p:txBody>
          <a:bodyPr>
            <a:normAutofit fontScale="92500" lnSpcReduction="10000"/>
          </a:bodyPr>
          <a:lstStyle/>
          <a:p>
            <a:pPr marL="0" indent="0">
              <a:buNone/>
            </a:pPr>
            <a:r>
              <a:rPr lang="en-CA" sz="2200" dirty="0"/>
              <a:t>If you start a container with a volume that does not yet exist, Docker creates the volume for you.</a:t>
            </a:r>
          </a:p>
          <a:p>
            <a:pPr marL="0" indent="0">
              <a:buNone/>
            </a:pPr>
            <a:endParaRPr lang="en-CA" sz="1300" dirty="0"/>
          </a:p>
          <a:p>
            <a:pPr marL="0" indent="0">
              <a:buNone/>
            </a:pPr>
            <a:r>
              <a:rPr lang="en-CA" sz="1600" dirty="0"/>
              <a:t>$</a:t>
            </a:r>
            <a:r>
              <a:rPr lang="en-CA" sz="1900" dirty="0"/>
              <a:t> docker run -d  --name </a:t>
            </a:r>
            <a:r>
              <a:rPr lang="en-CA" sz="1900" dirty="0" err="1"/>
              <a:t>devtest</a:t>
            </a:r>
            <a:r>
              <a:rPr lang="en-CA" sz="1900" dirty="0"/>
              <a:t>  --mount source=myvol2,target=/app  </a:t>
            </a:r>
            <a:r>
              <a:rPr lang="en-CA" sz="1900" dirty="0" err="1"/>
              <a:t>nginx:latest</a:t>
            </a:r>
            <a:endParaRPr lang="en-CA" sz="1900" dirty="0"/>
          </a:p>
          <a:p>
            <a:pPr marL="0" indent="0">
              <a:buNone/>
            </a:pPr>
            <a:endParaRPr lang="en-CA" sz="1600" dirty="0"/>
          </a:p>
          <a:p>
            <a:pPr marL="0" indent="0">
              <a:buNone/>
            </a:pPr>
            <a:r>
              <a:rPr lang="en-US" sz="1700" dirty="0"/>
              <a:t>root@ububtu-s1:/</a:t>
            </a:r>
            <a:r>
              <a:rPr lang="en-US" sz="1700" dirty="0" err="1"/>
              <a:t>var</a:t>
            </a:r>
            <a:r>
              <a:rPr lang="en-US" sz="1700" dirty="0"/>
              <a:t>/lib/docker# docker inspect volume myvol2</a:t>
            </a:r>
          </a:p>
          <a:p>
            <a:pPr marL="0" indent="0">
              <a:buNone/>
            </a:pPr>
            <a:r>
              <a:rPr lang="en-US" sz="1700" dirty="0"/>
              <a:t>[</a:t>
            </a:r>
          </a:p>
          <a:p>
            <a:pPr marL="0" indent="0">
              <a:buNone/>
            </a:pPr>
            <a:r>
              <a:rPr lang="en-US" sz="1700" dirty="0"/>
              <a:t>    {</a:t>
            </a:r>
          </a:p>
          <a:p>
            <a:pPr marL="0" indent="0">
              <a:buNone/>
            </a:pPr>
            <a:r>
              <a:rPr lang="en-US" sz="1700" dirty="0"/>
              <a:t>        "</a:t>
            </a:r>
            <a:r>
              <a:rPr lang="en-US" sz="1700" dirty="0" err="1"/>
              <a:t>CreatedAt</a:t>
            </a:r>
            <a:r>
              <a:rPr lang="en-US" sz="1700" dirty="0"/>
              <a:t>": "2019-02-02T03:32:52Z",</a:t>
            </a:r>
          </a:p>
          <a:p>
            <a:pPr marL="0" indent="0">
              <a:buNone/>
            </a:pPr>
            <a:r>
              <a:rPr lang="en-US" sz="1700" dirty="0"/>
              <a:t>        "Driver": "local",</a:t>
            </a:r>
          </a:p>
          <a:p>
            <a:pPr marL="0" indent="0">
              <a:buNone/>
            </a:pPr>
            <a:r>
              <a:rPr lang="en-US" sz="1700" dirty="0"/>
              <a:t>        "Labels": null,</a:t>
            </a:r>
          </a:p>
          <a:p>
            <a:pPr marL="0" indent="0">
              <a:buNone/>
            </a:pPr>
            <a:r>
              <a:rPr lang="en-US" sz="1700" dirty="0"/>
              <a:t>        "Mountpoint": "/</a:t>
            </a:r>
            <a:r>
              <a:rPr lang="en-US" sz="1700" dirty="0" err="1"/>
              <a:t>var</a:t>
            </a:r>
            <a:r>
              <a:rPr lang="en-US" sz="1700" dirty="0"/>
              <a:t>/lib/docker/volumes/myvol2/_data",</a:t>
            </a:r>
          </a:p>
          <a:p>
            <a:pPr marL="0" indent="0">
              <a:buNone/>
            </a:pPr>
            <a:r>
              <a:rPr lang="en-US" sz="1700" dirty="0"/>
              <a:t>        "Name": "myvol2",</a:t>
            </a:r>
          </a:p>
          <a:p>
            <a:pPr marL="0" indent="0">
              <a:buNone/>
            </a:pPr>
            <a:r>
              <a:rPr lang="en-US" sz="1700" dirty="0"/>
              <a:t>        "Options": {},</a:t>
            </a:r>
          </a:p>
          <a:p>
            <a:pPr marL="0" indent="0">
              <a:buNone/>
            </a:pPr>
            <a:r>
              <a:rPr lang="en-US" sz="1700" dirty="0"/>
              <a:t>        "Scope": "local"</a:t>
            </a:r>
          </a:p>
          <a:p>
            <a:pPr marL="0" indent="0">
              <a:buNone/>
            </a:pPr>
            <a:r>
              <a:rPr lang="en-US" sz="1700" dirty="0"/>
              <a:t>    }</a:t>
            </a:r>
          </a:p>
          <a:p>
            <a:pPr marL="0" indent="0">
              <a:buNone/>
            </a:pPr>
            <a:r>
              <a:rPr lang="en-US" sz="1700" dirty="0"/>
              <a:t>]</a:t>
            </a:r>
          </a:p>
        </p:txBody>
      </p:sp>
    </p:spTree>
    <p:extLst>
      <p:ext uri="{BB962C8B-B14F-4D97-AF65-F5344CB8AC3E}">
        <p14:creationId xmlns:p14="http://schemas.microsoft.com/office/powerpoint/2010/main" val="2367023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89C5-8FAC-DF47-A720-619A3CBCFBE1}"/>
              </a:ext>
            </a:extLst>
          </p:cNvPr>
          <p:cNvSpPr>
            <a:spLocks noGrp="1"/>
          </p:cNvSpPr>
          <p:nvPr>
            <p:ph type="title"/>
          </p:nvPr>
        </p:nvSpPr>
        <p:spPr/>
        <p:txBody>
          <a:bodyPr/>
          <a:lstStyle/>
          <a:p>
            <a:r>
              <a:rPr lang="en-US" dirty="0"/>
              <a:t>Remove volumes</a:t>
            </a:r>
          </a:p>
        </p:txBody>
      </p:sp>
      <p:sp>
        <p:nvSpPr>
          <p:cNvPr id="3" name="Content Placeholder 2">
            <a:extLst>
              <a:ext uri="{FF2B5EF4-FFF2-40B4-BE49-F238E27FC236}">
                <a16:creationId xmlns:a16="http://schemas.microsoft.com/office/drawing/2014/main" id="{43D1E620-84E2-5C48-B9C2-689DC6D7EC86}"/>
              </a:ext>
            </a:extLst>
          </p:cNvPr>
          <p:cNvSpPr>
            <a:spLocks noGrp="1"/>
          </p:cNvSpPr>
          <p:nvPr>
            <p:ph idx="1"/>
          </p:nvPr>
        </p:nvSpPr>
        <p:spPr/>
        <p:txBody>
          <a:bodyPr/>
          <a:lstStyle/>
          <a:p>
            <a:pPr marL="0" indent="0">
              <a:buNone/>
            </a:pPr>
            <a:r>
              <a:rPr lang="en-CA" dirty="0"/>
              <a:t>Stop the container and remove the volume. Note volume removal is a separate step.</a:t>
            </a:r>
          </a:p>
          <a:p>
            <a:pPr marL="0" indent="0">
              <a:buNone/>
            </a:pPr>
            <a:endParaRPr lang="en-CA" dirty="0"/>
          </a:p>
          <a:p>
            <a:pPr marL="0" indent="0">
              <a:buNone/>
            </a:pPr>
            <a:r>
              <a:rPr lang="en-CA" dirty="0"/>
              <a:t>$ docker container stop </a:t>
            </a:r>
            <a:r>
              <a:rPr lang="en-CA" dirty="0" err="1"/>
              <a:t>devtest</a:t>
            </a:r>
            <a:r>
              <a:rPr lang="en-CA" dirty="0"/>
              <a:t> </a:t>
            </a:r>
          </a:p>
          <a:p>
            <a:pPr marL="0" indent="0">
              <a:buNone/>
            </a:pPr>
            <a:r>
              <a:rPr lang="en-CA" dirty="0"/>
              <a:t>$ docker container </a:t>
            </a:r>
            <a:r>
              <a:rPr lang="en-CA" dirty="0" err="1"/>
              <a:t>rm</a:t>
            </a:r>
            <a:r>
              <a:rPr lang="en-CA" dirty="0"/>
              <a:t> </a:t>
            </a:r>
            <a:r>
              <a:rPr lang="en-CA" dirty="0" err="1"/>
              <a:t>devtest</a:t>
            </a:r>
            <a:r>
              <a:rPr lang="en-CA" dirty="0"/>
              <a:t> </a:t>
            </a:r>
          </a:p>
          <a:p>
            <a:pPr marL="0" indent="0">
              <a:buNone/>
            </a:pPr>
            <a:r>
              <a:rPr lang="en-CA" dirty="0"/>
              <a:t>$ docker volume </a:t>
            </a:r>
            <a:r>
              <a:rPr lang="en-CA" dirty="0" err="1"/>
              <a:t>rm</a:t>
            </a:r>
            <a:r>
              <a:rPr lang="en-CA" dirty="0"/>
              <a:t> myvol2</a:t>
            </a:r>
            <a:endParaRPr lang="en-US" dirty="0"/>
          </a:p>
        </p:txBody>
      </p:sp>
    </p:spTree>
    <p:extLst>
      <p:ext uri="{BB962C8B-B14F-4D97-AF65-F5344CB8AC3E}">
        <p14:creationId xmlns:p14="http://schemas.microsoft.com/office/powerpoint/2010/main" val="1263067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186D-4AD8-EA47-8CD2-FF1C23728449}"/>
              </a:ext>
            </a:extLst>
          </p:cNvPr>
          <p:cNvSpPr>
            <a:spLocks noGrp="1"/>
          </p:cNvSpPr>
          <p:nvPr>
            <p:ph type="title"/>
          </p:nvPr>
        </p:nvSpPr>
        <p:spPr>
          <a:xfrm>
            <a:off x="838200" y="0"/>
            <a:ext cx="10515600" cy="1325563"/>
          </a:xfrm>
        </p:spPr>
        <p:txBody>
          <a:bodyPr/>
          <a:lstStyle/>
          <a:p>
            <a:r>
              <a:rPr lang="en-US" dirty="0"/>
              <a:t>Share data among machines</a:t>
            </a:r>
          </a:p>
        </p:txBody>
      </p:sp>
      <p:sp>
        <p:nvSpPr>
          <p:cNvPr id="3" name="Content Placeholder 2">
            <a:extLst>
              <a:ext uri="{FF2B5EF4-FFF2-40B4-BE49-F238E27FC236}">
                <a16:creationId xmlns:a16="http://schemas.microsoft.com/office/drawing/2014/main" id="{95A01C25-0F3F-7E41-935E-BDEDB6A97802}"/>
              </a:ext>
            </a:extLst>
          </p:cNvPr>
          <p:cNvSpPr>
            <a:spLocks noGrp="1"/>
          </p:cNvSpPr>
          <p:nvPr>
            <p:ph idx="1"/>
          </p:nvPr>
        </p:nvSpPr>
        <p:spPr>
          <a:xfrm>
            <a:off x="838200" y="1325563"/>
            <a:ext cx="10515600" cy="4851400"/>
          </a:xfrm>
        </p:spPr>
        <p:txBody>
          <a:bodyPr>
            <a:normAutofit/>
          </a:bodyPr>
          <a:lstStyle/>
          <a:p>
            <a:r>
              <a:rPr lang="en-CA" sz="2400" dirty="0"/>
              <a:t>When building fault-tolerant applications, you might need to configure multiple replicas of the same service to have access to the same files.</a:t>
            </a:r>
            <a:endParaRPr lang="en-US" sz="2400" dirty="0"/>
          </a:p>
        </p:txBody>
      </p:sp>
      <p:pic>
        <p:nvPicPr>
          <p:cNvPr id="4" name="Picture 3">
            <a:extLst>
              <a:ext uri="{FF2B5EF4-FFF2-40B4-BE49-F238E27FC236}">
                <a16:creationId xmlns:a16="http://schemas.microsoft.com/office/drawing/2014/main" id="{2CB6FFCB-94ED-E544-88FE-BB4140D9EE40}"/>
              </a:ext>
            </a:extLst>
          </p:cNvPr>
          <p:cNvPicPr>
            <a:picLocks noChangeAspect="1"/>
          </p:cNvPicPr>
          <p:nvPr/>
        </p:nvPicPr>
        <p:blipFill>
          <a:blip r:embed="rId2"/>
          <a:stretch>
            <a:fillRect/>
          </a:stretch>
        </p:blipFill>
        <p:spPr>
          <a:xfrm>
            <a:off x="704850" y="2188571"/>
            <a:ext cx="10515600" cy="3988391"/>
          </a:xfrm>
          <a:prstGeom prst="rect">
            <a:avLst/>
          </a:prstGeom>
        </p:spPr>
      </p:pic>
    </p:spTree>
    <p:extLst>
      <p:ext uri="{BB962C8B-B14F-4D97-AF65-F5344CB8AC3E}">
        <p14:creationId xmlns:p14="http://schemas.microsoft.com/office/powerpoint/2010/main" val="2976466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A203-1BC5-4F44-B52A-76CC9469401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EFB69AE-8271-7543-880C-2DEDFCE47DB8}"/>
              </a:ext>
            </a:extLst>
          </p:cNvPr>
          <p:cNvSpPr>
            <a:spLocks noGrp="1"/>
          </p:cNvSpPr>
          <p:nvPr>
            <p:ph idx="1"/>
          </p:nvPr>
        </p:nvSpPr>
        <p:spPr/>
        <p:txBody>
          <a:bodyPr>
            <a:normAutofit lnSpcReduction="10000"/>
          </a:bodyPr>
          <a:lstStyle/>
          <a:p>
            <a:pPr marL="0" indent="0">
              <a:buNone/>
            </a:pPr>
            <a:r>
              <a:rPr lang="sv" dirty="0"/>
              <a:t>$ docker plugin install --grant-all-permissions vieux/sshfs</a:t>
            </a:r>
          </a:p>
          <a:p>
            <a:endParaRPr lang="sv" dirty="0"/>
          </a:p>
          <a:p>
            <a:pPr marL="0" indent="0">
              <a:buNone/>
            </a:pPr>
            <a:r>
              <a:rPr lang="en-US" dirty="0"/>
              <a:t>$ docker volume create --driver </a:t>
            </a:r>
            <a:r>
              <a:rPr lang="en-US" dirty="0" err="1"/>
              <a:t>vieux</a:t>
            </a:r>
            <a:r>
              <a:rPr lang="en-US" dirty="0"/>
              <a:t>/</a:t>
            </a:r>
            <a:r>
              <a:rPr lang="en-US" dirty="0" err="1"/>
              <a:t>sshfs</a:t>
            </a:r>
            <a:r>
              <a:rPr lang="en-US" dirty="0"/>
              <a:t>  -o </a:t>
            </a:r>
            <a:r>
              <a:rPr lang="en-US" dirty="0" err="1"/>
              <a:t>sshcmd</a:t>
            </a:r>
            <a:r>
              <a:rPr lang="en-US" dirty="0"/>
              <a:t>=test@node2:/home/test -o password=</a:t>
            </a:r>
            <a:r>
              <a:rPr lang="en-US" dirty="0" err="1"/>
              <a:t>testpassword</a:t>
            </a:r>
            <a:r>
              <a:rPr lang="en-US" dirty="0"/>
              <a:t> </a:t>
            </a:r>
            <a:r>
              <a:rPr lang="en-US" dirty="0" err="1"/>
              <a:t>sshvolume</a:t>
            </a:r>
            <a:endParaRPr lang="en-US" dirty="0"/>
          </a:p>
          <a:p>
            <a:pPr marL="0" indent="0">
              <a:buNone/>
            </a:pPr>
            <a:endParaRPr lang="en-US" dirty="0"/>
          </a:p>
          <a:p>
            <a:pPr marL="0" indent="0">
              <a:buNone/>
            </a:pPr>
            <a:r>
              <a:rPr lang="en-US" dirty="0"/>
              <a:t>$ </a:t>
            </a:r>
            <a:r>
              <a:rPr lang="en-CA" dirty="0"/>
              <a:t>docker run -d  --name </a:t>
            </a:r>
            <a:r>
              <a:rPr lang="en-CA" dirty="0" err="1"/>
              <a:t>sshfs</a:t>
            </a:r>
            <a:r>
              <a:rPr lang="en-CA" dirty="0"/>
              <a:t>-container  --volume-driver </a:t>
            </a:r>
            <a:r>
              <a:rPr lang="en-CA" dirty="0" err="1"/>
              <a:t>vieux</a:t>
            </a:r>
            <a:r>
              <a:rPr lang="en-CA" dirty="0"/>
              <a:t>/</a:t>
            </a:r>
            <a:r>
              <a:rPr lang="en-CA" dirty="0" err="1"/>
              <a:t>sshfs</a:t>
            </a:r>
            <a:r>
              <a:rPr lang="en-CA" dirty="0"/>
              <a:t>  --mount </a:t>
            </a:r>
            <a:r>
              <a:rPr lang="en-CA" dirty="0" err="1"/>
              <a:t>src</a:t>
            </a:r>
            <a:r>
              <a:rPr lang="en-CA" dirty="0"/>
              <a:t>=</a:t>
            </a:r>
            <a:r>
              <a:rPr lang="en-CA" dirty="0" err="1"/>
              <a:t>sshvolume,target</a:t>
            </a:r>
            <a:r>
              <a:rPr lang="en-CA" dirty="0"/>
              <a:t>=/</a:t>
            </a:r>
            <a:r>
              <a:rPr lang="en-CA" dirty="0" err="1"/>
              <a:t>app,volume</a:t>
            </a:r>
            <a:r>
              <a:rPr lang="en-CA" dirty="0"/>
              <a:t>-opt=</a:t>
            </a:r>
            <a:r>
              <a:rPr lang="en-CA" dirty="0" err="1"/>
              <a:t>sshcmd</a:t>
            </a:r>
            <a:r>
              <a:rPr lang="en-CA" dirty="0"/>
              <a:t>=test@node2:/home/</a:t>
            </a:r>
            <a:r>
              <a:rPr lang="en-CA" dirty="0" err="1"/>
              <a:t>test,volume</a:t>
            </a:r>
            <a:r>
              <a:rPr lang="en-CA" dirty="0"/>
              <a:t>-opt=password=</a:t>
            </a:r>
            <a:r>
              <a:rPr lang="en-CA" dirty="0" err="1"/>
              <a:t>testpassword</a:t>
            </a:r>
            <a:r>
              <a:rPr lang="en-CA" dirty="0"/>
              <a:t> </a:t>
            </a:r>
            <a:r>
              <a:rPr lang="en-CA" dirty="0" err="1"/>
              <a:t>nginx:latest</a:t>
            </a:r>
            <a:endParaRPr lang="en-US" dirty="0"/>
          </a:p>
          <a:p>
            <a:pPr marL="0" indent="0">
              <a:buNone/>
            </a:pPr>
            <a:endParaRPr lang="en-US" dirty="0"/>
          </a:p>
        </p:txBody>
      </p:sp>
    </p:spTree>
    <p:extLst>
      <p:ext uri="{BB962C8B-B14F-4D97-AF65-F5344CB8AC3E}">
        <p14:creationId xmlns:p14="http://schemas.microsoft.com/office/powerpoint/2010/main" val="2325317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46DEA-B327-0749-8511-9A6D7556D09D}"/>
              </a:ext>
            </a:extLst>
          </p:cNvPr>
          <p:cNvSpPr>
            <a:spLocks noGrp="1"/>
          </p:cNvSpPr>
          <p:nvPr>
            <p:ph type="title"/>
          </p:nvPr>
        </p:nvSpPr>
        <p:spPr>
          <a:xfrm>
            <a:off x="838200" y="100965"/>
            <a:ext cx="10515600" cy="1325563"/>
          </a:xfrm>
        </p:spPr>
        <p:txBody>
          <a:bodyPr/>
          <a:lstStyle/>
          <a:p>
            <a:r>
              <a:rPr lang="en-CA" u="sng" dirty="0"/>
              <a:t>Data volume containers:</a:t>
            </a:r>
            <a:endParaRPr lang="en-US" dirty="0"/>
          </a:p>
        </p:txBody>
      </p:sp>
      <p:sp>
        <p:nvSpPr>
          <p:cNvPr id="3" name="Content Placeholder 2">
            <a:extLst>
              <a:ext uri="{FF2B5EF4-FFF2-40B4-BE49-F238E27FC236}">
                <a16:creationId xmlns:a16="http://schemas.microsoft.com/office/drawing/2014/main" id="{66C5E164-CC57-644E-9619-8B12D76C6604}"/>
              </a:ext>
            </a:extLst>
          </p:cNvPr>
          <p:cNvSpPr>
            <a:spLocks noGrp="1"/>
          </p:cNvSpPr>
          <p:nvPr>
            <p:ph idx="1"/>
          </p:nvPr>
        </p:nvSpPr>
        <p:spPr>
          <a:xfrm>
            <a:off x="838200" y="1341120"/>
            <a:ext cx="10515600" cy="4835843"/>
          </a:xfrm>
        </p:spPr>
        <p:txBody>
          <a:bodyPr>
            <a:normAutofit lnSpcReduction="10000"/>
          </a:bodyPr>
          <a:lstStyle/>
          <a:p>
            <a:pPr fontAlgn="base"/>
            <a:r>
              <a:rPr lang="en-CA" sz="2400" dirty="0"/>
              <a:t>While Docker will never delete data in volumes (unless you delete the associated container with docker rm -v), volumes that are not referenced by any docker container are called dangling volumes. Those dangling volumes are difficult to get rid of and difficult to access.</a:t>
            </a:r>
          </a:p>
          <a:p>
            <a:pPr fontAlgn="base"/>
            <a:endParaRPr lang="en-CA" sz="2400" dirty="0"/>
          </a:p>
          <a:p>
            <a:pPr fontAlgn="base"/>
            <a:r>
              <a:rPr lang="en-CA" sz="2400" dirty="0"/>
              <a:t>This means that as soon as the last container using a volume is deleted, the data volume becomes dangling and its content difficult to access.</a:t>
            </a:r>
          </a:p>
          <a:p>
            <a:pPr fontAlgn="base"/>
            <a:endParaRPr lang="en-CA" sz="2400" dirty="0"/>
          </a:p>
          <a:p>
            <a:pPr fontAlgn="base"/>
            <a:r>
              <a:rPr lang="en-CA" sz="2400" dirty="0"/>
              <a:t>In order to prevent those dangling volumes, the trick is to create an additional docker container using the data volume you want to remain ; so that there will always be at least that docker container referencing the volume. This way you can delete the docker container running the </a:t>
            </a:r>
            <a:r>
              <a:rPr lang="en-CA" sz="2400" dirty="0" err="1"/>
              <a:t>wordpress</a:t>
            </a:r>
            <a:r>
              <a:rPr lang="en-CA" sz="2400" dirty="0"/>
              <a:t> app without losing the ease of access to that data volume content.</a:t>
            </a:r>
          </a:p>
          <a:p>
            <a:endParaRPr lang="en-US" dirty="0"/>
          </a:p>
        </p:txBody>
      </p:sp>
    </p:spTree>
    <p:extLst>
      <p:ext uri="{BB962C8B-B14F-4D97-AF65-F5344CB8AC3E}">
        <p14:creationId xmlns:p14="http://schemas.microsoft.com/office/powerpoint/2010/main" val="3607188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0A5-1553-C842-A95D-E4A053492835}"/>
              </a:ext>
            </a:extLst>
          </p:cNvPr>
          <p:cNvSpPr>
            <a:spLocks noGrp="1"/>
          </p:cNvSpPr>
          <p:nvPr>
            <p:ph type="title"/>
          </p:nvPr>
        </p:nvSpPr>
        <p:spPr>
          <a:xfrm>
            <a:off x="618281" y="0"/>
            <a:ext cx="10515600" cy="1325563"/>
          </a:xfrm>
        </p:spPr>
        <p:txBody>
          <a:bodyPr/>
          <a:lstStyle/>
          <a:p>
            <a:r>
              <a:rPr lang="en-CA" dirty="0"/>
              <a:t>Backup a container</a:t>
            </a:r>
          </a:p>
        </p:txBody>
      </p:sp>
      <p:sp>
        <p:nvSpPr>
          <p:cNvPr id="3" name="Content Placeholder 2">
            <a:extLst>
              <a:ext uri="{FF2B5EF4-FFF2-40B4-BE49-F238E27FC236}">
                <a16:creationId xmlns:a16="http://schemas.microsoft.com/office/drawing/2014/main" id="{E67D1C8D-B0E4-6648-8F19-14A50F48768E}"/>
              </a:ext>
            </a:extLst>
          </p:cNvPr>
          <p:cNvSpPr>
            <a:spLocks noGrp="1"/>
          </p:cNvSpPr>
          <p:nvPr>
            <p:ph idx="1"/>
          </p:nvPr>
        </p:nvSpPr>
        <p:spPr>
          <a:xfrm>
            <a:off x="838200" y="1203767"/>
            <a:ext cx="10515600" cy="4973196"/>
          </a:xfrm>
        </p:spPr>
        <p:txBody>
          <a:bodyPr>
            <a:normAutofit fontScale="92500" lnSpcReduction="10000"/>
          </a:bodyPr>
          <a:lstStyle/>
          <a:p>
            <a:r>
              <a:rPr lang="en-CA" dirty="0"/>
              <a:t>Launch a new container and mount the volume from the </a:t>
            </a:r>
            <a:r>
              <a:rPr lang="en-CA" dirty="0" err="1"/>
              <a:t>dbstore</a:t>
            </a:r>
            <a:r>
              <a:rPr lang="en-CA" dirty="0"/>
              <a:t> container</a:t>
            </a:r>
          </a:p>
          <a:p>
            <a:r>
              <a:rPr lang="en-CA" dirty="0"/>
              <a:t>Mount a local host directory as /backup</a:t>
            </a:r>
          </a:p>
          <a:p>
            <a:r>
              <a:rPr lang="en-CA" dirty="0"/>
              <a:t>Pass a command that tars the contents of the </a:t>
            </a:r>
            <a:r>
              <a:rPr lang="en-CA" dirty="0" err="1"/>
              <a:t>dbdata</a:t>
            </a:r>
            <a:r>
              <a:rPr lang="en-CA" dirty="0"/>
              <a:t> volume to a </a:t>
            </a:r>
            <a:r>
              <a:rPr lang="en-CA" dirty="0" err="1"/>
              <a:t>backup.tar</a:t>
            </a:r>
            <a:r>
              <a:rPr lang="en-CA" dirty="0"/>
              <a:t> file inside our /backup directory.</a:t>
            </a:r>
          </a:p>
          <a:p>
            <a:endParaRPr lang="en-US" dirty="0"/>
          </a:p>
          <a:p>
            <a:r>
              <a:rPr lang="en-US" dirty="0"/>
              <a:t>$ </a:t>
            </a:r>
            <a:r>
              <a:rPr lang="en-CA" dirty="0"/>
              <a:t>docker run -it -v /</a:t>
            </a:r>
            <a:r>
              <a:rPr lang="en-CA" dirty="0" err="1"/>
              <a:t>dbdata</a:t>
            </a:r>
            <a:r>
              <a:rPr lang="en-CA" dirty="0"/>
              <a:t> --name </a:t>
            </a:r>
            <a:r>
              <a:rPr lang="en-CA" dirty="0" err="1"/>
              <a:t>dbstore</a:t>
            </a:r>
            <a:r>
              <a:rPr lang="en-CA" dirty="0"/>
              <a:t> ubuntu bash</a:t>
            </a:r>
            <a:endParaRPr lang="en-US" dirty="0"/>
          </a:p>
          <a:p>
            <a:r>
              <a:rPr lang="en-CA" dirty="0"/>
              <a:t>$ docker run --rm --volumes-from </a:t>
            </a:r>
            <a:r>
              <a:rPr lang="en-CA" dirty="0" err="1"/>
              <a:t>dbstore</a:t>
            </a:r>
            <a:r>
              <a:rPr lang="en-CA" dirty="0"/>
              <a:t> -v $(</a:t>
            </a:r>
            <a:r>
              <a:rPr lang="en-CA" dirty="0" err="1"/>
              <a:t>pwd</a:t>
            </a:r>
            <a:r>
              <a:rPr lang="en-CA" dirty="0"/>
              <a:t>):/backup ubuntu tar </a:t>
            </a:r>
            <a:r>
              <a:rPr lang="en-CA" dirty="0" err="1"/>
              <a:t>cvf</a:t>
            </a:r>
            <a:r>
              <a:rPr lang="en-CA" dirty="0"/>
              <a:t> /backup/</a:t>
            </a:r>
            <a:r>
              <a:rPr lang="en-CA" dirty="0" err="1"/>
              <a:t>backup.tar</a:t>
            </a:r>
            <a:r>
              <a:rPr lang="en-CA" dirty="0"/>
              <a:t> /</a:t>
            </a:r>
            <a:r>
              <a:rPr lang="en-CA" dirty="0" err="1"/>
              <a:t>dbdata</a:t>
            </a:r>
            <a:endParaRPr lang="en-CA" dirty="0"/>
          </a:p>
          <a:p>
            <a:r>
              <a:rPr lang="en-CA" b="1" dirty="0"/>
              <a:t>OR below method using explicit volume </a:t>
            </a:r>
          </a:p>
          <a:p>
            <a:r>
              <a:rPr lang="en-CA" dirty="0"/>
              <a:t>$ docker volume create </a:t>
            </a:r>
            <a:r>
              <a:rPr lang="en-CA" dirty="0" err="1"/>
              <a:t>dbstore</a:t>
            </a:r>
            <a:endParaRPr lang="en-CA" dirty="0"/>
          </a:p>
          <a:p>
            <a:r>
              <a:rPr lang="en-US" dirty="0"/>
              <a:t>$docker run --rm --mount </a:t>
            </a:r>
            <a:r>
              <a:rPr lang="en-US" dirty="0" err="1"/>
              <a:t>src</a:t>
            </a:r>
            <a:r>
              <a:rPr lang="en-US" dirty="0"/>
              <a:t>=</a:t>
            </a:r>
            <a:r>
              <a:rPr lang="en-US" dirty="0" err="1"/>
              <a:t>dbstore,target</a:t>
            </a:r>
            <a:r>
              <a:rPr lang="en-US" dirty="0"/>
              <a:t>=/</a:t>
            </a:r>
            <a:r>
              <a:rPr lang="en-US" dirty="0" err="1"/>
              <a:t>dbdata</a:t>
            </a:r>
            <a:r>
              <a:rPr lang="en-US" dirty="0"/>
              <a:t> -v $(</a:t>
            </a:r>
            <a:r>
              <a:rPr lang="en-US" dirty="0" err="1"/>
              <a:t>pwd</a:t>
            </a:r>
            <a:r>
              <a:rPr lang="en-US" dirty="0"/>
              <a:t>):/backup ubuntu tar </a:t>
            </a:r>
            <a:r>
              <a:rPr lang="en-US" dirty="0" err="1"/>
              <a:t>cvf</a:t>
            </a:r>
            <a:r>
              <a:rPr lang="en-US" dirty="0"/>
              <a:t> /backup/</a:t>
            </a:r>
            <a:r>
              <a:rPr lang="en-US" dirty="0" err="1"/>
              <a:t>backup.tar</a:t>
            </a:r>
            <a:r>
              <a:rPr lang="en-US" dirty="0"/>
              <a:t> /</a:t>
            </a:r>
            <a:r>
              <a:rPr lang="en-US" dirty="0" err="1"/>
              <a:t>dbdata</a:t>
            </a:r>
            <a:endParaRPr lang="en-US" dirty="0"/>
          </a:p>
        </p:txBody>
      </p:sp>
    </p:spTree>
    <p:extLst>
      <p:ext uri="{BB962C8B-B14F-4D97-AF65-F5344CB8AC3E}">
        <p14:creationId xmlns:p14="http://schemas.microsoft.com/office/powerpoint/2010/main" val="471232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F61D-30E2-CC41-9DF5-6BFFAB1575D3}"/>
              </a:ext>
            </a:extLst>
          </p:cNvPr>
          <p:cNvSpPr>
            <a:spLocks noGrp="1"/>
          </p:cNvSpPr>
          <p:nvPr>
            <p:ph type="title"/>
          </p:nvPr>
        </p:nvSpPr>
        <p:spPr>
          <a:xfrm>
            <a:off x="687729" y="0"/>
            <a:ext cx="10515600" cy="1325563"/>
          </a:xfrm>
        </p:spPr>
        <p:txBody>
          <a:bodyPr/>
          <a:lstStyle/>
          <a:p>
            <a:r>
              <a:rPr lang="en-CA" dirty="0"/>
              <a:t>Restore container from backup</a:t>
            </a:r>
            <a:endParaRPr lang="en-US" dirty="0"/>
          </a:p>
        </p:txBody>
      </p:sp>
      <p:sp>
        <p:nvSpPr>
          <p:cNvPr id="3" name="Content Placeholder 2">
            <a:extLst>
              <a:ext uri="{FF2B5EF4-FFF2-40B4-BE49-F238E27FC236}">
                <a16:creationId xmlns:a16="http://schemas.microsoft.com/office/drawing/2014/main" id="{42699E09-C9A8-CE46-BBEB-E11F14002000}"/>
              </a:ext>
            </a:extLst>
          </p:cNvPr>
          <p:cNvSpPr>
            <a:spLocks noGrp="1"/>
          </p:cNvSpPr>
          <p:nvPr>
            <p:ph idx="1"/>
          </p:nvPr>
        </p:nvSpPr>
        <p:spPr>
          <a:xfrm>
            <a:off x="838200" y="1325563"/>
            <a:ext cx="10515600" cy="4851400"/>
          </a:xfrm>
        </p:spPr>
        <p:txBody>
          <a:bodyPr>
            <a:normAutofit lnSpcReduction="10000"/>
          </a:bodyPr>
          <a:lstStyle/>
          <a:p>
            <a:r>
              <a:rPr lang="en-CA" dirty="0"/>
              <a:t>With the backup just created, you can restore it to the same container, or another that you made elsewhere.</a:t>
            </a:r>
          </a:p>
          <a:p>
            <a:endParaRPr lang="en-CA" dirty="0"/>
          </a:p>
          <a:p>
            <a:pPr marL="0" indent="0">
              <a:buNone/>
            </a:pPr>
            <a:r>
              <a:rPr lang="en-CA" dirty="0"/>
              <a:t>$ docker run -v /</a:t>
            </a:r>
            <a:r>
              <a:rPr lang="en-CA" dirty="0" err="1"/>
              <a:t>dbdata</a:t>
            </a:r>
            <a:r>
              <a:rPr lang="en-CA" dirty="0"/>
              <a:t> --name dbstore2 ubuntu /bin/bash</a:t>
            </a:r>
          </a:p>
          <a:p>
            <a:pPr marL="0" indent="0">
              <a:buNone/>
            </a:pPr>
            <a:endParaRPr lang="en-CA" dirty="0"/>
          </a:p>
          <a:p>
            <a:pPr marL="0" indent="0">
              <a:buNone/>
            </a:pPr>
            <a:r>
              <a:rPr lang="en-CA" dirty="0"/>
              <a:t>$ docker run --rm --volumes-from dbstore2 -v $(</a:t>
            </a:r>
            <a:r>
              <a:rPr lang="en-CA" dirty="0" err="1"/>
              <a:t>pwd</a:t>
            </a:r>
            <a:r>
              <a:rPr lang="en-CA" dirty="0"/>
              <a:t>):/backup ubuntu bash -c "cd /</a:t>
            </a:r>
            <a:r>
              <a:rPr lang="en-CA" dirty="0" err="1"/>
              <a:t>dbdata</a:t>
            </a:r>
            <a:r>
              <a:rPr lang="en-CA" dirty="0"/>
              <a:t> &amp;&amp; tar </a:t>
            </a:r>
            <a:r>
              <a:rPr lang="en-CA" dirty="0" err="1"/>
              <a:t>xvf</a:t>
            </a:r>
            <a:r>
              <a:rPr lang="en-CA" dirty="0"/>
              <a:t> /backup/</a:t>
            </a:r>
            <a:r>
              <a:rPr lang="en-CA" dirty="0" err="1"/>
              <a:t>backup.tar</a:t>
            </a:r>
            <a:r>
              <a:rPr lang="en-CA" dirty="0"/>
              <a:t> --strip 1”</a:t>
            </a:r>
          </a:p>
          <a:p>
            <a:pPr marL="0" indent="0">
              <a:buNone/>
            </a:pPr>
            <a:r>
              <a:rPr lang="en-CA" b="1" dirty="0"/>
              <a:t>OR below command</a:t>
            </a:r>
          </a:p>
          <a:p>
            <a:pPr marL="0" indent="0">
              <a:buNone/>
            </a:pPr>
            <a:r>
              <a:rPr lang="en-CA" dirty="0"/>
              <a:t>$docker run --rm --mount </a:t>
            </a:r>
            <a:r>
              <a:rPr lang="en-CA" dirty="0" err="1"/>
              <a:t>src</a:t>
            </a:r>
            <a:r>
              <a:rPr lang="en-CA" dirty="0"/>
              <a:t>=</a:t>
            </a:r>
            <a:r>
              <a:rPr lang="en-CA" dirty="0" err="1"/>
              <a:t>dbstore,target</a:t>
            </a:r>
            <a:r>
              <a:rPr lang="en-CA" dirty="0"/>
              <a:t>=/</a:t>
            </a:r>
            <a:r>
              <a:rPr lang="en-CA" dirty="0" err="1"/>
              <a:t>dbdata</a:t>
            </a:r>
            <a:r>
              <a:rPr lang="en-CA" dirty="0"/>
              <a:t> -v $(</a:t>
            </a:r>
            <a:r>
              <a:rPr lang="en-CA" dirty="0" err="1"/>
              <a:t>pwd</a:t>
            </a:r>
            <a:r>
              <a:rPr lang="en-CA" dirty="0"/>
              <a:t>):/backup ubuntu bash -c "cd /</a:t>
            </a:r>
            <a:r>
              <a:rPr lang="en-CA" dirty="0" err="1"/>
              <a:t>dbdata</a:t>
            </a:r>
            <a:r>
              <a:rPr lang="en-CA" dirty="0"/>
              <a:t> &amp;&amp; tar </a:t>
            </a:r>
            <a:r>
              <a:rPr lang="en-CA" dirty="0" err="1"/>
              <a:t>xvf</a:t>
            </a:r>
            <a:r>
              <a:rPr lang="en-CA" dirty="0"/>
              <a:t> /backup/</a:t>
            </a:r>
            <a:r>
              <a:rPr lang="en-CA" dirty="0" err="1"/>
              <a:t>backup.tar</a:t>
            </a:r>
            <a:r>
              <a:rPr lang="en-CA" dirty="0"/>
              <a:t> --strip 1"</a:t>
            </a:r>
            <a:endParaRPr lang="en-US" dirty="0"/>
          </a:p>
        </p:txBody>
      </p:sp>
    </p:spTree>
    <p:extLst>
      <p:ext uri="{BB962C8B-B14F-4D97-AF65-F5344CB8AC3E}">
        <p14:creationId xmlns:p14="http://schemas.microsoft.com/office/powerpoint/2010/main" val="1458515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4461-EFF1-B047-9A4F-B68C5323BC69}"/>
              </a:ext>
            </a:extLst>
          </p:cNvPr>
          <p:cNvSpPr>
            <a:spLocks noGrp="1"/>
          </p:cNvSpPr>
          <p:nvPr>
            <p:ph type="title"/>
          </p:nvPr>
        </p:nvSpPr>
        <p:spPr>
          <a:xfrm>
            <a:off x="838200" y="110482"/>
            <a:ext cx="10515600" cy="1325563"/>
          </a:xfrm>
        </p:spPr>
        <p:txBody>
          <a:bodyPr/>
          <a:lstStyle/>
          <a:p>
            <a:r>
              <a:rPr lang="en-CA" dirty="0"/>
              <a:t>Remove volumes</a:t>
            </a:r>
            <a:endParaRPr lang="en-US" dirty="0"/>
          </a:p>
        </p:txBody>
      </p:sp>
      <p:sp>
        <p:nvSpPr>
          <p:cNvPr id="3" name="Content Placeholder 2">
            <a:extLst>
              <a:ext uri="{FF2B5EF4-FFF2-40B4-BE49-F238E27FC236}">
                <a16:creationId xmlns:a16="http://schemas.microsoft.com/office/drawing/2014/main" id="{A5FFA14C-4FE0-BB42-8F44-38898EC9FEFB}"/>
              </a:ext>
            </a:extLst>
          </p:cNvPr>
          <p:cNvSpPr>
            <a:spLocks noGrp="1"/>
          </p:cNvSpPr>
          <p:nvPr>
            <p:ph idx="1"/>
          </p:nvPr>
        </p:nvSpPr>
        <p:spPr>
          <a:xfrm>
            <a:off x="838200" y="1436045"/>
            <a:ext cx="10515600" cy="4351338"/>
          </a:xfrm>
        </p:spPr>
        <p:txBody>
          <a:bodyPr/>
          <a:lstStyle/>
          <a:p>
            <a:r>
              <a:rPr lang="en-CA" dirty="0"/>
              <a:t>A Docker data volume persists after a container is deleted. There are two types of volumes to consider:</a:t>
            </a:r>
          </a:p>
          <a:p>
            <a:endParaRPr lang="en-CA" dirty="0"/>
          </a:p>
          <a:p>
            <a:r>
              <a:rPr lang="en-CA" b="1" dirty="0"/>
              <a:t>Named volumes</a:t>
            </a:r>
            <a:r>
              <a:rPr lang="en-CA" dirty="0"/>
              <a:t> have a specific source form outside the container, for example awesome:/bar</a:t>
            </a:r>
          </a:p>
          <a:p>
            <a:r>
              <a:rPr lang="en-CA" b="1" dirty="0"/>
              <a:t>Anonymous volumes</a:t>
            </a:r>
            <a:r>
              <a:rPr lang="en-CA" dirty="0"/>
              <a:t> have no specific source so when the container is deleted, instruct the Docker Engine daemon to remove them.</a:t>
            </a:r>
          </a:p>
          <a:p>
            <a:endParaRPr lang="en-US" dirty="0"/>
          </a:p>
        </p:txBody>
      </p:sp>
    </p:spTree>
    <p:extLst>
      <p:ext uri="{BB962C8B-B14F-4D97-AF65-F5344CB8AC3E}">
        <p14:creationId xmlns:p14="http://schemas.microsoft.com/office/powerpoint/2010/main" val="174493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2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4" name="Group 4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45" name="Rectangle 4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B8479FC6-9255-3343-BAC9-CCCB5B89205D}"/>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Underlying technologies</a:t>
            </a:r>
          </a:p>
        </p:txBody>
      </p:sp>
      <p:sp>
        <p:nvSpPr>
          <p:cNvPr id="3" name="Content Placeholder 2">
            <a:extLst>
              <a:ext uri="{FF2B5EF4-FFF2-40B4-BE49-F238E27FC236}">
                <a16:creationId xmlns:a16="http://schemas.microsoft.com/office/drawing/2014/main" id="{6170256F-3765-1743-B5C0-0DEC53614EEF}"/>
              </a:ext>
            </a:extLst>
          </p:cNvPr>
          <p:cNvSpPr>
            <a:spLocks noGrp="1"/>
          </p:cNvSpPr>
          <p:nvPr>
            <p:ph idx="1"/>
          </p:nvPr>
        </p:nvSpPr>
        <p:spPr>
          <a:xfrm>
            <a:off x="5120640" y="804672"/>
            <a:ext cx="6281928" cy="5248656"/>
          </a:xfrm>
        </p:spPr>
        <p:txBody>
          <a:bodyPr anchor="ctr">
            <a:normAutofit/>
          </a:bodyPr>
          <a:lstStyle/>
          <a:p>
            <a:r>
              <a:rPr lang="en-CA" sz="2000" dirty="0"/>
              <a:t>Docker is written in </a:t>
            </a:r>
            <a:r>
              <a:rPr lang="en-CA" sz="2000" dirty="0">
                <a:hlinkClick r:id="rId2"/>
              </a:rPr>
              <a:t>Go</a:t>
            </a:r>
            <a:r>
              <a:rPr lang="en-CA" sz="2000" dirty="0"/>
              <a:t> and takes advantage of several features of the Linux kernel to deliver its functionality</a:t>
            </a:r>
          </a:p>
          <a:p>
            <a:pPr marL="0" indent="0">
              <a:buNone/>
            </a:pPr>
            <a:endParaRPr lang="en-CA" sz="2000" dirty="0"/>
          </a:p>
          <a:p>
            <a:pPr marL="0" indent="0">
              <a:buNone/>
            </a:pPr>
            <a:r>
              <a:rPr lang="en-CA" sz="2000" dirty="0"/>
              <a:t>Namespaces</a:t>
            </a:r>
          </a:p>
          <a:p>
            <a:pPr marL="0" indent="0">
              <a:buNone/>
            </a:pPr>
            <a:r>
              <a:rPr lang="en-CA" sz="2000" dirty="0"/>
              <a:t>Docker uses a technology called namespaces to provide the isolated workspace called the container. When you run a container, Docker creates a set of namespaces for that container.</a:t>
            </a:r>
          </a:p>
          <a:p>
            <a:pPr marL="0" indent="0">
              <a:buNone/>
            </a:pPr>
            <a:r>
              <a:rPr lang="en-CA" sz="2000" dirty="0"/>
              <a:t>These namespaces provide a layer of isolation. Each aspect of a container runs in a separate namespace and its access is limited to that namespace.</a:t>
            </a:r>
          </a:p>
          <a:p>
            <a:pPr marL="0" indent="0">
              <a:buNone/>
            </a:pPr>
            <a:endParaRPr lang="en-US" sz="2000" dirty="0"/>
          </a:p>
        </p:txBody>
      </p:sp>
    </p:spTree>
    <p:extLst>
      <p:ext uri="{BB962C8B-B14F-4D97-AF65-F5344CB8AC3E}">
        <p14:creationId xmlns:p14="http://schemas.microsoft.com/office/powerpoint/2010/main" val="3921626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873C-EABF-C14B-9565-2F921D2215A5}"/>
              </a:ext>
            </a:extLst>
          </p:cNvPr>
          <p:cNvSpPr>
            <a:spLocks noGrp="1"/>
          </p:cNvSpPr>
          <p:nvPr>
            <p:ph type="title"/>
          </p:nvPr>
        </p:nvSpPr>
        <p:spPr>
          <a:xfrm>
            <a:off x="838200" y="214654"/>
            <a:ext cx="10515600" cy="1325563"/>
          </a:xfrm>
        </p:spPr>
        <p:txBody>
          <a:bodyPr/>
          <a:lstStyle/>
          <a:p>
            <a:r>
              <a:rPr lang="en-CA" dirty="0"/>
              <a:t>Remove anonymous volumes</a:t>
            </a:r>
            <a:endParaRPr lang="en-US" dirty="0"/>
          </a:p>
        </p:txBody>
      </p:sp>
      <p:sp>
        <p:nvSpPr>
          <p:cNvPr id="3" name="Content Placeholder 2">
            <a:extLst>
              <a:ext uri="{FF2B5EF4-FFF2-40B4-BE49-F238E27FC236}">
                <a16:creationId xmlns:a16="http://schemas.microsoft.com/office/drawing/2014/main" id="{1C2A2FEE-64D8-CA4F-B62C-884F299279D5}"/>
              </a:ext>
            </a:extLst>
          </p:cNvPr>
          <p:cNvSpPr>
            <a:spLocks noGrp="1"/>
          </p:cNvSpPr>
          <p:nvPr>
            <p:ph idx="1"/>
          </p:nvPr>
        </p:nvSpPr>
        <p:spPr/>
        <p:txBody>
          <a:bodyPr/>
          <a:lstStyle/>
          <a:p>
            <a:r>
              <a:rPr lang="en-CA" dirty="0"/>
              <a:t>To automatically remove anonymous volumes, use the --</a:t>
            </a:r>
            <a:r>
              <a:rPr lang="en-CA" dirty="0" err="1"/>
              <a:t>rm</a:t>
            </a:r>
            <a:r>
              <a:rPr lang="en-CA" dirty="0"/>
              <a:t> option. For example, this command creates an anonymous /</a:t>
            </a:r>
            <a:r>
              <a:rPr lang="en-CA" dirty="0" err="1"/>
              <a:t>foovolume</a:t>
            </a:r>
            <a:r>
              <a:rPr lang="en-CA" dirty="0"/>
              <a:t>. When the container is removed, the Docker Engine removes the /foo volume but not the awesome volume.</a:t>
            </a:r>
          </a:p>
          <a:p>
            <a:pPr marL="0" indent="0">
              <a:buNone/>
            </a:pPr>
            <a:r>
              <a:rPr lang="en-CA" dirty="0"/>
              <a:t>$ docker run –</a:t>
            </a:r>
            <a:r>
              <a:rPr lang="en-CA" dirty="0" err="1"/>
              <a:t>rm</a:t>
            </a:r>
            <a:r>
              <a:rPr lang="en-CA" dirty="0"/>
              <a:t> -v /foo -v awesome:/bar </a:t>
            </a:r>
            <a:r>
              <a:rPr lang="en-CA" dirty="0" err="1"/>
              <a:t>busybox</a:t>
            </a:r>
            <a:r>
              <a:rPr lang="en-CA" dirty="0"/>
              <a:t> top</a:t>
            </a:r>
          </a:p>
          <a:p>
            <a:endParaRPr lang="en-CA" dirty="0"/>
          </a:p>
          <a:p>
            <a:r>
              <a:rPr lang="en-CA" dirty="0"/>
              <a:t>Remove all volumes</a:t>
            </a:r>
          </a:p>
          <a:p>
            <a:pPr marL="0" indent="0">
              <a:buNone/>
            </a:pPr>
            <a:r>
              <a:rPr lang="en-CA" dirty="0"/>
              <a:t>$ docker volume prune</a:t>
            </a:r>
            <a:endParaRPr lang="en-US" dirty="0"/>
          </a:p>
        </p:txBody>
      </p:sp>
    </p:spTree>
    <p:extLst>
      <p:ext uri="{BB962C8B-B14F-4D97-AF65-F5344CB8AC3E}">
        <p14:creationId xmlns:p14="http://schemas.microsoft.com/office/powerpoint/2010/main" val="2872666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C4647B-4D70-C84B-B843-335976BDCB27}"/>
              </a:ext>
            </a:extLst>
          </p:cNvPr>
          <p:cNvSpPr/>
          <p:nvPr/>
        </p:nvSpPr>
        <p:spPr>
          <a:xfrm>
            <a:off x="579120" y="504271"/>
            <a:ext cx="10602024" cy="6309420"/>
          </a:xfrm>
          <a:prstGeom prst="rect">
            <a:avLst/>
          </a:prstGeom>
        </p:spPr>
        <p:txBody>
          <a:bodyPr wrap="square">
            <a:spAutoFit/>
          </a:bodyPr>
          <a:lstStyle/>
          <a:p>
            <a:r>
              <a:rPr lang="en-CA" sz="2000" b="1" dirty="0">
                <a:solidFill>
                  <a:srgbClr val="3C4043"/>
                </a:solidFill>
                <a:latin typeface="Roboto"/>
              </a:rPr>
              <a:t>Backup/restore process:</a:t>
            </a:r>
          </a:p>
          <a:p>
            <a:endParaRPr lang="en-CA" sz="1600" b="1" dirty="0">
              <a:solidFill>
                <a:srgbClr val="3C4043"/>
              </a:solidFill>
              <a:latin typeface="Roboto"/>
            </a:endParaRPr>
          </a:p>
          <a:p>
            <a:r>
              <a:rPr lang="en-CA" sz="1600" b="1" dirty="0">
                <a:solidFill>
                  <a:srgbClr val="3C4043"/>
                </a:solidFill>
                <a:latin typeface="Roboto"/>
              </a:rPr>
              <a:t>Install local-persist on ubuntu:</a:t>
            </a:r>
            <a:br>
              <a:rPr lang="en-CA" sz="1600" dirty="0"/>
            </a:br>
            <a:r>
              <a:rPr lang="en-CA" sz="1600" dirty="0">
                <a:solidFill>
                  <a:srgbClr val="3C4043"/>
                </a:solidFill>
                <a:latin typeface="Roboto"/>
              </a:rPr>
              <a:t>curl -</a:t>
            </a:r>
            <a:r>
              <a:rPr lang="en-CA" sz="1600" dirty="0" err="1">
                <a:solidFill>
                  <a:srgbClr val="3C4043"/>
                </a:solidFill>
                <a:latin typeface="Roboto"/>
              </a:rPr>
              <a:t>fsSL</a:t>
            </a:r>
            <a:r>
              <a:rPr lang="en-CA" sz="1600" dirty="0">
                <a:solidFill>
                  <a:srgbClr val="3C4043"/>
                </a:solidFill>
                <a:latin typeface="Roboto"/>
              </a:rPr>
              <a:t> </a:t>
            </a:r>
            <a:r>
              <a:rPr lang="en-CA" sz="1600" dirty="0">
                <a:latin typeface="Roboto"/>
                <a:hlinkClick r:id="rId2"/>
              </a:rPr>
              <a:t>https://raw.githubusercontent.com/MatchbookLab/local-persist/master/scripts/install.sh</a:t>
            </a:r>
            <a:r>
              <a:rPr lang="en-CA" sz="1600" dirty="0">
                <a:solidFill>
                  <a:srgbClr val="3C4043"/>
                </a:solidFill>
                <a:latin typeface="Roboto"/>
              </a:rPr>
              <a:t> | </a:t>
            </a:r>
            <a:r>
              <a:rPr lang="en-CA" sz="1600" dirty="0" err="1">
                <a:solidFill>
                  <a:srgbClr val="3C4043"/>
                </a:solidFill>
                <a:latin typeface="Roboto"/>
              </a:rPr>
              <a:t>sudo</a:t>
            </a:r>
            <a:r>
              <a:rPr lang="en-CA" sz="1600" dirty="0">
                <a:solidFill>
                  <a:srgbClr val="3C4043"/>
                </a:solidFill>
                <a:latin typeface="Roboto"/>
              </a:rPr>
              <a:t> bash</a:t>
            </a:r>
            <a:br>
              <a:rPr lang="en-CA" sz="1600" dirty="0"/>
            </a:br>
            <a:br>
              <a:rPr lang="en-CA" sz="1600" dirty="0"/>
            </a:br>
            <a:r>
              <a:rPr lang="en-CA" sz="1600" b="1" dirty="0">
                <a:solidFill>
                  <a:srgbClr val="3C4043"/>
                </a:solidFill>
                <a:latin typeface="Roboto"/>
              </a:rPr>
              <a:t>Ensure local-persist plugin is running:</a:t>
            </a:r>
            <a:br>
              <a:rPr lang="en-CA" sz="1600" dirty="0"/>
            </a:br>
            <a:r>
              <a:rPr lang="en-CA" sz="1600" dirty="0" err="1">
                <a:solidFill>
                  <a:srgbClr val="3C4043"/>
                </a:solidFill>
                <a:latin typeface="Roboto"/>
              </a:rPr>
              <a:t>systemctl</a:t>
            </a:r>
            <a:r>
              <a:rPr lang="en-CA" sz="1600" dirty="0">
                <a:solidFill>
                  <a:srgbClr val="3C4043"/>
                </a:solidFill>
                <a:latin typeface="Roboto"/>
              </a:rPr>
              <a:t> status docker-volume-local-persist</a:t>
            </a:r>
            <a:br>
              <a:rPr lang="en-CA" sz="1600" dirty="0"/>
            </a:br>
            <a:br>
              <a:rPr lang="en-CA" sz="1600" dirty="0"/>
            </a:br>
            <a:r>
              <a:rPr lang="en-CA" sz="1600" b="1" dirty="0">
                <a:solidFill>
                  <a:srgbClr val="3C4043"/>
                </a:solidFill>
                <a:latin typeface="Roboto"/>
              </a:rPr>
              <a:t>Create docker volume: (DB files are available at /root/data)</a:t>
            </a:r>
            <a:br>
              <a:rPr lang="en-CA" sz="1600" dirty="0"/>
            </a:br>
            <a:r>
              <a:rPr lang="en-CA" sz="1600" dirty="0">
                <a:solidFill>
                  <a:srgbClr val="3C4043"/>
                </a:solidFill>
                <a:latin typeface="Roboto"/>
              </a:rPr>
              <a:t>cd /root/data; touch </a:t>
            </a:r>
            <a:r>
              <a:rPr lang="en-CA" sz="1600" dirty="0" err="1">
                <a:solidFill>
                  <a:srgbClr val="3C4043"/>
                </a:solidFill>
                <a:latin typeface="Roboto"/>
              </a:rPr>
              <a:t>index.html</a:t>
            </a:r>
            <a:r>
              <a:rPr lang="en-CA" sz="1600" dirty="0">
                <a:solidFill>
                  <a:srgbClr val="3C4043"/>
                </a:solidFill>
                <a:latin typeface="Roboto"/>
              </a:rPr>
              <a:t>;</a:t>
            </a:r>
            <a:br>
              <a:rPr lang="en-CA" sz="1600" dirty="0"/>
            </a:br>
            <a:r>
              <a:rPr lang="en-CA" sz="1600" dirty="0">
                <a:solidFill>
                  <a:srgbClr val="3C4043"/>
                </a:solidFill>
                <a:latin typeface="Roboto"/>
              </a:rPr>
              <a:t>docker volume create -d local-persist -o mountpoint=/root/data --name=</a:t>
            </a:r>
            <a:r>
              <a:rPr lang="en-CA" sz="1600" dirty="0" err="1">
                <a:solidFill>
                  <a:srgbClr val="3C4043"/>
                </a:solidFill>
                <a:latin typeface="Roboto"/>
              </a:rPr>
              <a:t>dbstore</a:t>
            </a:r>
            <a:br>
              <a:rPr lang="en-CA" sz="1600" dirty="0"/>
            </a:br>
            <a:br>
              <a:rPr lang="en-CA" sz="1600" dirty="0"/>
            </a:br>
            <a:r>
              <a:rPr lang="en-CA" sz="1600" b="1" dirty="0">
                <a:solidFill>
                  <a:srgbClr val="3C4043"/>
                </a:solidFill>
                <a:latin typeface="Roboto"/>
              </a:rPr>
              <a:t>Create backup in local directory: (/root/</a:t>
            </a:r>
            <a:r>
              <a:rPr lang="en-CA" sz="1600" b="1" dirty="0" err="1">
                <a:solidFill>
                  <a:srgbClr val="3C4043"/>
                </a:solidFill>
                <a:latin typeface="Roboto"/>
              </a:rPr>
              <a:t>mydata</a:t>
            </a:r>
            <a:r>
              <a:rPr lang="en-CA" sz="1600" b="1" dirty="0">
                <a:solidFill>
                  <a:srgbClr val="3C4043"/>
                </a:solidFill>
                <a:latin typeface="Roboto"/>
              </a:rPr>
              <a:t>)</a:t>
            </a:r>
            <a:br>
              <a:rPr lang="en-CA" sz="1600" dirty="0"/>
            </a:br>
            <a:r>
              <a:rPr lang="en-CA" sz="1600" dirty="0">
                <a:solidFill>
                  <a:srgbClr val="3C4043"/>
                </a:solidFill>
                <a:latin typeface="Roboto"/>
              </a:rPr>
              <a:t>cd /root/</a:t>
            </a:r>
            <a:r>
              <a:rPr lang="en-CA" sz="1600" dirty="0" err="1">
                <a:solidFill>
                  <a:srgbClr val="3C4043"/>
                </a:solidFill>
                <a:latin typeface="Roboto"/>
              </a:rPr>
              <a:t>mydata</a:t>
            </a:r>
            <a:br>
              <a:rPr lang="en-CA" sz="1600" dirty="0"/>
            </a:br>
            <a:r>
              <a:rPr lang="en-CA" sz="1600" dirty="0">
                <a:solidFill>
                  <a:srgbClr val="3C4043"/>
                </a:solidFill>
                <a:latin typeface="Roboto"/>
              </a:rPr>
              <a:t>docker run --mount </a:t>
            </a:r>
            <a:r>
              <a:rPr lang="en-CA" sz="1600" dirty="0" err="1">
                <a:solidFill>
                  <a:srgbClr val="3C4043"/>
                </a:solidFill>
                <a:latin typeface="Roboto"/>
              </a:rPr>
              <a:t>src</a:t>
            </a:r>
            <a:r>
              <a:rPr lang="en-CA" sz="1600" dirty="0">
                <a:solidFill>
                  <a:srgbClr val="3C4043"/>
                </a:solidFill>
                <a:latin typeface="Roboto"/>
              </a:rPr>
              <a:t>=</a:t>
            </a:r>
            <a:r>
              <a:rPr lang="en-CA" sz="1600" dirty="0" err="1">
                <a:solidFill>
                  <a:srgbClr val="3C4043"/>
                </a:solidFill>
                <a:latin typeface="Roboto"/>
              </a:rPr>
              <a:t>dbstore,target</a:t>
            </a:r>
            <a:r>
              <a:rPr lang="en-CA" sz="1600" dirty="0">
                <a:solidFill>
                  <a:srgbClr val="3C4043"/>
                </a:solidFill>
                <a:latin typeface="Roboto"/>
              </a:rPr>
              <a:t>=/</a:t>
            </a:r>
            <a:r>
              <a:rPr lang="en-CA" sz="1600" dirty="0" err="1">
                <a:solidFill>
                  <a:srgbClr val="3C4043"/>
                </a:solidFill>
                <a:latin typeface="Roboto"/>
              </a:rPr>
              <a:t>dbdata</a:t>
            </a:r>
            <a:r>
              <a:rPr lang="en-CA" sz="1600" dirty="0">
                <a:solidFill>
                  <a:srgbClr val="3C4043"/>
                </a:solidFill>
                <a:latin typeface="Roboto"/>
              </a:rPr>
              <a:t> -v $(</a:t>
            </a:r>
            <a:r>
              <a:rPr lang="en-CA" sz="1600" dirty="0" err="1">
                <a:solidFill>
                  <a:srgbClr val="3C4043"/>
                </a:solidFill>
                <a:latin typeface="Roboto"/>
              </a:rPr>
              <a:t>pwd</a:t>
            </a:r>
            <a:r>
              <a:rPr lang="en-CA" sz="1600" dirty="0">
                <a:solidFill>
                  <a:srgbClr val="3C4043"/>
                </a:solidFill>
                <a:latin typeface="Roboto"/>
              </a:rPr>
              <a:t>):/backup ubuntu tar </a:t>
            </a:r>
            <a:r>
              <a:rPr lang="en-CA" sz="1600" dirty="0" err="1">
                <a:solidFill>
                  <a:srgbClr val="3C4043"/>
                </a:solidFill>
                <a:latin typeface="Roboto"/>
              </a:rPr>
              <a:t>cvf</a:t>
            </a:r>
            <a:r>
              <a:rPr lang="en-CA" sz="1600" dirty="0">
                <a:solidFill>
                  <a:srgbClr val="3C4043"/>
                </a:solidFill>
                <a:latin typeface="Roboto"/>
              </a:rPr>
              <a:t> /backup/</a:t>
            </a:r>
            <a:r>
              <a:rPr lang="en-CA" sz="1600" dirty="0" err="1">
                <a:solidFill>
                  <a:srgbClr val="3C4043"/>
                </a:solidFill>
                <a:latin typeface="Roboto"/>
              </a:rPr>
              <a:t>backup.tar</a:t>
            </a:r>
            <a:r>
              <a:rPr lang="en-CA" sz="1600" dirty="0">
                <a:solidFill>
                  <a:srgbClr val="3C4043"/>
                </a:solidFill>
                <a:latin typeface="Roboto"/>
              </a:rPr>
              <a:t> /</a:t>
            </a:r>
            <a:r>
              <a:rPr lang="en-CA" sz="1600" dirty="0" err="1">
                <a:solidFill>
                  <a:srgbClr val="3C4043"/>
                </a:solidFill>
                <a:latin typeface="Roboto"/>
              </a:rPr>
              <a:t>dbdata</a:t>
            </a:r>
            <a:endParaRPr lang="en-CA" sz="1600" dirty="0">
              <a:solidFill>
                <a:srgbClr val="3C4043"/>
              </a:solidFill>
              <a:latin typeface="Roboto"/>
            </a:endParaRPr>
          </a:p>
          <a:p>
            <a:endParaRPr lang="en-CA" sz="1600" dirty="0">
              <a:solidFill>
                <a:srgbClr val="3C4043"/>
              </a:solidFill>
              <a:latin typeface="Roboto"/>
            </a:endParaRPr>
          </a:p>
          <a:p>
            <a:r>
              <a:rPr lang="en-CA" sz="1600" b="1" dirty="0">
                <a:solidFill>
                  <a:srgbClr val="3C4043"/>
                </a:solidFill>
                <a:latin typeface="Roboto"/>
              </a:rPr>
              <a:t>Delete files from /root/data directory:</a:t>
            </a:r>
            <a:br>
              <a:rPr lang="en-CA" sz="1600" dirty="0"/>
            </a:br>
            <a:r>
              <a:rPr lang="en-CA" sz="1600" dirty="0">
                <a:solidFill>
                  <a:srgbClr val="3C4043"/>
                </a:solidFill>
                <a:latin typeface="Roboto"/>
              </a:rPr>
              <a:t>rm -rf /root/data/</a:t>
            </a:r>
            <a:r>
              <a:rPr lang="en-CA" sz="1600" dirty="0" err="1">
                <a:solidFill>
                  <a:srgbClr val="3C4043"/>
                </a:solidFill>
                <a:latin typeface="Roboto"/>
              </a:rPr>
              <a:t>index.html</a:t>
            </a:r>
            <a:br>
              <a:rPr lang="en-CA" sz="1600" dirty="0"/>
            </a:br>
            <a:br>
              <a:rPr lang="en-CA" sz="1600" dirty="0"/>
            </a:br>
            <a:r>
              <a:rPr lang="en-CA" sz="1600" b="1" dirty="0">
                <a:solidFill>
                  <a:srgbClr val="3C4043"/>
                </a:solidFill>
                <a:latin typeface="Roboto"/>
              </a:rPr>
              <a:t>Restore from backup (/root/</a:t>
            </a:r>
            <a:r>
              <a:rPr lang="en-CA" sz="1600" b="1" dirty="0" err="1">
                <a:solidFill>
                  <a:srgbClr val="3C4043"/>
                </a:solidFill>
                <a:latin typeface="Roboto"/>
              </a:rPr>
              <a:t>mydata</a:t>
            </a:r>
            <a:r>
              <a:rPr lang="en-CA" sz="1600" b="1" dirty="0">
                <a:solidFill>
                  <a:srgbClr val="3C4043"/>
                </a:solidFill>
                <a:latin typeface="Roboto"/>
              </a:rPr>
              <a:t>):</a:t>
            </a:r>
            <a:br>
              <a:rPr lang="en-CA" sz="1600" dirty="0"/>
            </a:br>
            <a:r>
              <a:rPr lang="en-CA" sz="1600" dirty="0">
                <a:solidFill>
                  <a:srgbClr val="3C4043"/>
                </a:solidFill>
                <a:latin typeface="Roboto"/>
              </a:rPr>
              <a:t>docker run --rm --mount </a:t>
            </a:r>
            <a:r>
              <a:rPr lang="en-CA" sz="1600" dirty="0" err="1">
                <a:solidFill>
                  <a:srgbClr val="3C4043"/>
                </a:solidFill>
                <a:latin typeface="Roboto"/>
              </a:rPr>
              <a:t>src</a:t>
            </a:r>
            <a:r>
              <a:rPr lang="en-CA" sz="1600" dirty="0">
                <a:solidFill>
                  <a:srgbClr val="3C4043"/>
                </a:solidFill>
                <a:latin typeface="Roboto"/>
              </a:rPr>
              <a:t>=</a:t>
            </a:r>
            <a:r>
              <a:rPr lang="en-CA" sz="1600" dirty="0" err="1">
                <a:solidFill>
                  <a:srgbClr val="3C4043"/>
                </a:solidFill>
                <a:latin typeface="Roboto"/>
              </a:rPr>
              <a:t>dbstore,target</a:t>
            </a:r>
            <a:r>
              <a:rPr lang="en-CA" sz="1600" dirty="0">
                <a:solidFill>
                  <a:srgbClr val="3C4043"/>
                </a:solidFill>
                <a:latin typeface="Roboto"/>
              </a:rPr>
              <a:t>=/</a:t>
            </a:r>
            <a:r>
              <a:rPr lang="en-CA" sz="1600" dirty="0" err="1">
                <a:solidFill>
                  <a:srgbClr val="3C4043"/>
                </a:solidFill>
                <a:latin typeface="Roboto"/>
              </a:rPr>
              <a:t>dbdata</a:t>
            </a:r>
            <a:r>
              <a:rPr lang="en-CA" sz="1600" dirty="0">
                <a:solidFill>
                  <a:srgbClr val="3C4043"/>
                </a:solidFill>
                <a:latin typeface="Roboto"/>
              </a:rPr>
              <a:t> -v $(</a:t>
            </a:r>
            <a:r>
              <a:rPr lang="en-CA" sz="1600" dirty="0" err="1">
                <a:solidFill>
                  <a:srgbClr val="3C4043"/>
                </a:solidFill>
                <a:latin typeface="Roboto"/>
              </a:rPr>
              <a:t>pwd</a:t>
            </a:r>
            <a:r>
              <a:rPr lang="en-CA" sz="1600" dirty="0">
                <a:solidFill>
                  <a:srgbClr val="3C4043"/>
                </a:solidFill>
                <a:latin typeface="Roboto"/>
              </a:rPr>
              <a:t>):/backup ubuntu bash -c "cd /</a:t>
            </a:r>
            <a:r>
              <a:rPr lang="en-CA" sz="1600" dirty="0" err="1">
                <a:solidFill>
                  <a:srgbClr val="3C4043"/>
                </a:solidFill>
                <a:latin typeface="Roboto"/>
              </a:rPr>
              <a:t>dbdata</a:t>
            </a:r>
            <a:r>
              <a:rPr lang="en-CA" sz="1600" dirty="0">
                <a:solidFill>
                  <a:srgbClr val="3C4043"/>
                </a:solidFill>
                <a:latin typeface="Roboto"/>
              </a:rPr>
              <a:t> &amp;&amp; tar </a:t>
            </a:r>
            <a:r>
              <a:rPr lang="en-CA" sz="1600" dirty="0" err="1">
                <a:solidFill>
                  <a:srgbClr val="3C4043"/>
                </a:solidFill>
                <a:latin typeface="Roboto"/>
              </a:rPr>
              <a:t>xvf</a:t>
            </a:r>
            <a:r>
              <a:rPr lang="en-CA" sz="1600" dirty="0">
                <a:solidFill>
                  <a:srgbClr val="3C4043"/>
                </a:solidFill>
                <a:latin typeface="Roboto"/>
              </a:rPr>
              <a:t> /backup/</a:t>
            </a:r>
            <a:r>
              <a:rPr lang="en-CA" sz="1600" dirty="0" err="1">
                <a:solidFill>
                  <a:srgbClr val="3C4043"/>
                </a:solidFill>
                <a:latin typeface="Roboto"/>
              </a:rPr>
              <a:t>backup.tar</a:t>
            </a:r>
            <a:r>
              <a:rPr lang="en-CA" sz="1600" dirty="0">
                <a:solidFill>
                  <a:srgbClr val="3C4043"/>
                </a:solidFill>
                <a:latin typeface="Roboto"/>
              </a:rPr>
              <a:t> --strip 1"</a:t>
            </a:r>
            <a:br>
              <a:rPr lang="en-CA" sz="1600" dirty="0"/>
            </a:br>
            <a:br>
              <a:rPr lang="en-CA" sz="1600" dirty="0"/>
            </a:br>
            <a:r>
              <a:rPr lang="en-CA" sz="1600" b="1" dirty="0">
                <a:solidFill>
                  <a:srgbClr val="3C4043"/>
                </a:solidFill>
                <a:latin typeface="Roboto"/>
              </a:rPr>
              <a:t>Ensure files are restored:</a:t>
            </a:r>
            <a:br>
              <a:rPr lang="en-CA" sz="1600" dirty="0"/>
            </a:br>
            <a:r>
              <a:rPr lang="en-CA" sz="1600" dirty="0">
                <a:solidFill>
                  <a:srgbClr val="3C4043"/>
                </a:solidFill>
                <a:latin typeface="Roboto"/>
              </a:rPr>
              <a:t>ls -l /root/data</a:t>
            </a:r>
            <a:endParaRPr lang="en-CA" dirty="0"/>
          </a:p>
        </p:txBody>
      </p:sp>
    </p:spTree>
    <p:extLst>
      <p:ext uri="{BB962C8B-B14F-4D97-AF65-F5344CB8AC3E}">
        <p14:creationId xmlns:p14="http://schemas.microsoft.com/office/powerpoint/2010/main" val="482089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A366-2F86-4C4A-8D80-49813E01A8A4}"/>
              </a:ext>
            </a:extLst>
          </p:cNvPr>
          <p:cNvSpPr>
            <a:spLocks noGrp="1"/>
          </p:cNvSpPr>
          <p:nvPr>
            <p:ph type="title"/>
          </p:nvPr>
        </p:nvSpPr>
        <p:spPr/>
        <p:txBody>
          <a:bodyPr/>
          <a:lstStyle/>
          <a:p>
            <a:r>
              <a:rPr lang="en-US" dirty="0"/>
              <a:t>AWS S3 backend for volume</a:t>
            </a:r>
          </a:p>
        </p:txBody>
      </p:sp>
      <p:sp>
        <p:nvSpPr>
          <p:cNvPr id="3" name="Content Placeholder 2">
            <a:extLst>
              <a:ext uri="{FF2B5EF4-FFF2-40B4-BE49-F238E27FC236}">
                <a16:creationId xmlns:a16="http://schemas.microsoft.com/office/drawing/2014/main" id="{D57B54E3-7E92-E340-9F5A-31FF70A640E4}"/>
              </a:ext>
            </a:extLst>
          </p:cNvPr>
          <p:cNvSpPr>
            <a:spLocks noGrp="1"/>
          </p:cNvSpPr>
          <p:nvPr>
            <p:ph idx="1"/>
          </p:nvPr>
        </p:nvSpPr>
        <p:spPr/>
        <p:txBody>
          <a:bodyPr/>
          <a:lstStyle/>
          <a:p>
            <a:r>
              <a:rPr lang="en-US" dirty="0"/>
              <a:t>This is nice coverup if you want to try S3 as docker-volume backup. </a:t>
            </a:r>
          </a:p>
          <a:p>
            <a:endParaRPr lang="en-US" dirty="0"/>
          </a:p>
          <a:p>
            <a:r>
              <a:rPr lang="en-US" dirty="0"/>
              <a:t>https://</a:t>
            </a:r>
            <a:r>
              <a:rPr lang="en-US" dirty="0" err="1"/>
              <a:t>blog.vizuri.com</a:t>
            </a:r>
            <a:r>
              <a:rPr lang="en-US"/>
              <a:t>/practical-persistent-cloud-storage-for-docker-in-aws-using-rexray-pt-1</a:t>
            </a:r>
          </a:p>
        </p:txBody>
      </p:sp>
    </p:spTree>
    <p:extLst>
      <p:ext uri="{BB962C8B-B14F-4D97-AF65-F5344CB8AC3E}">
        <p14:creationId xmlns:p14="http://schemas.microsoft.com/office/powerpoint/2010/main" val="330766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318DE-8D7E-6145-A146-0E4AAE85755F}"/>
              </a:ext>
            </a:extLst>
          </p:cNvPr>
          <p:cNvSpPr>
            <a:spLocks noGrp="1"/>
          </p:cNvSpPr>
          <p:nvPr>
            <p:ph type="title"/>
          </p:nvPr>
        </p:nvSpPr>
        <p:spPr>
          <a:xfrm>
            <a:off x="838200" y="631825"/>
            <a:ext cx="10515600" cy="1325563"/>
          </a:xfrm>
        </p:spPr>
        <p:txBody>
          <a:bodyPr>
            <a:normAutofit/>
          </a:bodyPr>
          <a:lstStyle/>
          <a:p>
            <a:r>
              <a:rPr lang="en-US"/>
              <a:t>Namespaces</a:t>
            </a:r>
            <a:endParaRPr lang="en-US" dirty="0"/>
          </a:p>
        </p:txBody>
      </p:sp>
      <p:sp>
        <p:nvSpPr>
          <p:cNvPr id="3" name="Content Placeholder 2">
            <a:extLst>
              <a:ext uri="{FF2B5EF4-FFF2-40B4-BE49-F238E27FC236}">
                <a16:creationId xmlns:a16="http://schemas.microsoft.com/office/drawing/2014/main" id="{1C7387ED-9717-7943-9B08-8F3E2029A383}"/>
              </a:ext>
            </a:extLst>
          </p:cNvPr>
          <p:cNvSpPr>
            <a:spLocks noGrp="1"/>
          </p:cNvSpPr>
          <p:nvPr>
            <p:ph idx="1"/>
          </p:nvPr>
        </p:nvSpPr>
        <p:spPr>
          <a:xfrm>
            <a:off x="838200" y="2057400"/>
            <a:ext cx="10515600" cy="3871762"/>
          </a:xfrm>
        </p:spPr>
        <p:txBody>
          <a:bodyPr>
            <a:normAutofit/>
          </a:bodyPr>
          <a:lstStyle/>
          <a:p>
            <a:r>
              <a:rPr lang="en-CA" sz="2400" dirty="0"/>
              <a:t>Docker Engine uses namespaces such as the following on Linux:</a:t>
            </a:r>
          </a:p>
          <a:p>
            <a:r>
              <a:rPr lang="en-CA" sz="2400" b="1" dirty="0"/>
              <a:t>The </a:t>
            </a:r>
            <a:r>
              <a:rPr lang="en-CA" sz="2400" b="1" dirty="0" err="1"/>
              <a:t>pid</a:t>
            </a:r>
            <a:r>
              <a:rPr lang="en-CA" sz="2400" b="1" dirty="0"/>
              <a:t> namespace:</a:t>
            </a:r>
            <a:r>
              <a:rPr lang="en-CA" sz="2400" dirty="0"/>
              <a:t> Process isolation (PID: Process ID).</a:t>
            </a:r>
          </a:p>
          <a:p>
            <a:r>
              <a:rPr lang="en-CA" sz="2400" b="1" dirty="0"/>
              <a:t>The net namespace:</a:t>
            </a:r>
            <a:r>
              <a:rPr lang="en-CA" sz="2400" dirty="0"/>
              <a:t> Managing network interfaces (NET: Networking).</a:t>
            </a:r>
          </a:p>
          <a:p>
            <a:r>
              <a:rPr lang="en-CA" sz="2400" b="1" dirty="0"/>
              <a:t>The </a:t>
            </a:r>
            <a:r>
              <a:rPr lang="en-CA" sz="2400" b="1" dirty="0" err="1"/>
              <a:t>ipc</a:t>
            </a:r>
            <a:r>
              <a:rPr lang="en-CA" sz="2400" b="1" dirty="0"/>
              <a:t> namespace:</a:t>
            </a:r>
            <a:r>
              <a:rPr lang="en-CA" sz="2400" dirty="0"/>
              <a:t> Managing access to IPC resources (IPC: Inter Process Communication).</a:t>
            </a:r>
          </a:p>
          <a:p>
            <a:r>
              <a:rPr lang="en-CA" sz="2400" b="1" dirty="0"/>
              <a:t>The </a:t>
            </a:r>
            <a:r>
              <a:rPr lang="en-CA" sz="2400" b="1" dirty="0" err="1"/>
              <a:t>mnt</a:t>
            </a:r>
            <a:r>
              <a:rPr lang="en-CA" sz="2400" b="1" dirty="0"/>
              <a:t> namespace:</a:t>
            </a:r>
            <a:r>
              <a:rPr lang="en-CA" sz="2400" dirty="0"/>
              <a:t> Managing filesystem mount points (MNT: Mount).</a:t>
            </a:r>
          </a:p>
          <a:p>
            <a:r>
              <a:rPr lang="en-CA" sz="2400" b="1" dirty="0"/>
              <a:t>The </a:t>
            </a:r>
            <a:r>
              <a:rPr lang="en-CA" sz="2400" b="1" dirty="0" err="1"/>
              <a:t>uts</a:t>
            </a:r>
            <a:r>
              <a:rPr lang="en-CA" sz="2400" b="1" dirty="0"/>
              <a:t> namespace:</a:t>
            </a:r>
            <a:r>
              <a:rPr lang="en-CA" sz="2400" dirty="0"/>
              <a:t> Isolating kernel and version identifiers. (UTS: Unix Timesharing System).</a:t>
            </a:r>
          </a:p>
          <a:p>
            <a:endParaRPr lang="en-US" sz="2400" dirty="0"/>
          </a:p>
        </p:txBody>
      </p:sp>
    </p:spTree>
    <p:extLst>
      <p:ext uri="{BB962C8B-B14F-4D97-AF65-F5344CB8AC3E}">
        <p14:creationId xmlns:p14="http://schemas.microsoft.com/office/powerpoint/2010/main" val="59996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CC29-B1E6-DE48-8D32-82A47C0229B0}"/>
              </a:ext>
            </a:extLst>
          </p:cNvPr>
          <p:cNvSpPr>
            <a:spLocks noGrp="1"/>
          </p:cNvSpPr>
          <p:nvPr>
            <p:ph type="title"/>
          </p:nvPr>
        </p:nvSpPr>
        <p:spPr>
          <a:xfrm>
            <a:off x="838200" y="365125"/>
            <a:ext cx="10515600" cy="1325563"/>
          </a:xfrm>
        </p:spPr>
        <p:txBody>
          <a:bodyPr>
            <a:normAutofit/>
          </a:bodyPr>
          <a:lstStyle/>
          <a:p>
            <a:r>
              <a:rPr lang="en-CA" dirty="0"/>
              <a:t>Control groups</a:t>
            </a:r>
            <a:endParaRPr lang="en-US" dirty="0"/>
          </a:p>
        </p:txBody>
      </p:sp>
      <p:graphicFrame>
        <p:nvGraphicFramePr>
          <p:cNvPr id="5" name="Content Placeholder 2">
            <a:extLst>
              <a:ext uri="{FF2B5EF4-FFF2-40B4-BE49-F238E27FC236}">
                <a16:creationId xmlns:a16="http://schemas.microsoft.com/office/drawing/2014/main" id="{964DFC2A-D3A9-4A3A-BB69-A0CF9638587D}"/>
              </a:ext>
            </a:extLst>
          </p:cNvPr>
          <p:cNvGraphicFramePr>
            <a:graphicFrameLocks noGrp="1"/>
          </p:cNvGraphicFramePr>
          <p:nvPr>
            <p:ph idx="1"/>
            <p:extLst>
              <p:ext uri="{D42A27DB-BD31-4B8C-83A1-F6EECF244321}">
                <p14:modId xmlns:p14="http://schemas.microsoft.com/office/powerpoint/2010/main" val="6310967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1186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009C7-97F9-CC49-9B8F-D776F9CF6310}"/>
              </a:ext>
            </a:extLst>
          </p:cNvPr>
          <p:cNvSpPr>
            <a:spLocks noGrp="1"/>
          </p:cNvSpPr>
          <p:nvPr>
            <p:ph type="title"/>
          </p:nvPr>
        </p:nvSpPr>
        <p:spPr>
          <a:xfrm>
            <a:off x="838200" y="631825"/>
            <a:ext cx="10515600" cy="1325563"/>
          </a:xfrm>
        </p:spPr>
        <p:txBody>
          <a:bodyPr>
            <a:normAutofit/>
          </a:bodyPr>
          <a:lstStyle/>
          <a:p>
            <a:r>
              <a:rPr lang="en-CA"/>
              <a:t>Union file systems</a:t>
            </a:r>
            <a:endParaRPr lang="en-US" dirty="0"/>
          </a:p>
        </p:txBody>
      </p:sp>
      <p:sp>
        <p:nvSpPr>
          <p:cNvPr id="13" name="Content Placeholder 2">
            <a:extLst>
              <a:ext uri="{FF2B5EF4-FFF2-40B4-BE49-F238E27FC236}">
                <a16:creationId xmlns:a16="http://schemas.microsoft.com/office/drawing/2014/main" id="{04033D94-CC5A-CF46-9D94-FAB535ECB380}"/>
              </a:ext>
            </a:extLst>
          </p:cNvPr>
          <p:cNvSpPr>
            <a:spLocks noGrp="1"/>
          </p:cNvSpPr>
          <p:nvPr>
            <p:ph idx="1"/>
          </p:nvPr>
        </p:nvSpPr>
        <p:spPr>
          <a:xfrm>
            <a:off x="838200" y="2057400"/>
            <a:ext cx="10515600" cy="3871762"/>
          </a:xfrm>
        </p:spPr>
        <p:txBody>
          <a:bodyPr>
            <a:normAutofit/>
          </a:bodyPr>
          <a:lstStyle/>
          <a:p>
            <a:r>
              <a:rPr lang="en-CA" sz="2400"/>
              <a:t>Union file systems, or UnionFS, are file systems that operate by creating layers, making them very lightweight and fast. </a:t>
            </a:r>
          </a:p>
          <a:p>
            <a:r>
              <a:rPr lang="en-CA" sz="2400"/>
              <a:t>Docker Engine uses UnionFS to provide the building blocks for containers. </a:t>
            </a:r>
          </a:p>
          <a:p>
            <a:r>
              <a:rPr lang="en-CA" sz="2400"/>
              <a:t>Docker Engine can use multiple UnionFS variants, including AUFS, btrfs, vfs, and DeviceMapper.</a:t>
            </a:r>
            <a:endParaRPr lang="en-US" sz="2400"/>
          </a:p>
        </p:txBody>
      </p:sp>
    </p:spTree>
    <p:extLst>
      <p:ext uri="{BB962C8B-B14F-4D97-AF65-F5344CB8AC3E}">
        <p14:creationId xmlns:p14="http://schemas.microsoft.com/office/powerpoint/2010/main" val="1040001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7F61-367E-C041-92EF-AEAA0B68D8F6}"/>
              </a:ext>
            </a:extLst>
          </p:cNvPr>
          <p:cNvSpPr>
            <a:spLocks noGrp="1"/>
          </p:cNvSpPr>
          <p:nvPr>
            <p:ph type="title"/>
          </p:nvPr>
        </p:nvSpPr>
        <p:spPr>
          <a:xfrm>
            <a:off x="1136428" y="627564"/>
            <a:ext cx="7474172" cy="1325563"/>
          </a:xfrm>
        </p:spPr>
        <p:txBody>
          <a:bodyPr>
            <a:normAutofit/>
          </a:bodyPr>
          <a:lstStyle/>
          <a:p>
            <a:r>
              <a:rPr lang="en-CA"/>
              <a:t>Container format</a:t>
            </a:r>
            <a:endParaRPr lang="en-US" dirty="0"/>
          </a:p>
        </p:txBody>
      </p:sp>
      <p:sp>
        <p:nvSpPr>
          <p:cNvPr id="3" name="Content Placeholder 2">
            <a:extLst>
              <a:ext uri="{FF2B5EF4-FFF2-40B4-BE49-F238E27FC236}">
                <a16:creationId xmlns:a16="http://schemas.microsoft.com/office/drawing/2014/main" id="{37CD9C88-03F0-8B4C-ACE8-F1F99B7AB09C}"/>
              </a:ext>
            </a:extLst>
          </p:cNvPr>
          <p:cNvSpPr>
            <a:spLocks noGrp="1"/>
          </p:cNvSpPr>
          <p:nvPr>
            <p:ph idx="1"/>
          </p:nvPr>
        </p:nvSpPr>
        <p:spPr>
          <a:xfrm>
            <a:off x="1136429" y="2278173"/>
            <a:ext cx="6467867" cy="3450613"/>
          </a:xfrm>
        </p:spPr>
        <p:txBody>
          <a:bodyPr anchor="ctr">
            <a:normAutofit/>
          </a:bodyPr>
          <a:lstStyle/>
          <a:p>
            <a:r>
              <a:rPr lang="en-CA" sz="2400" dirty="0"/>
              <a:t>Docker Engine combines the namespaces, control groups, and </a:t>
            </a:r>
            <a:r>
              <a:rPr lang="en-CA" sz="2400" dirty="0" err="1"/>
              <a:t>UnionFS</a:t>
            </a:r>
            <a:r>
              <a:rPr lang="en-CA" sz="2400" dirty="0"/>
              <a:t> into a wrapper called a container format. </a:t>
            </a:r>
          </a:p>
          <a:p>
            <a:r>
              <a:rPr lang="en-CA" sz="2400" dirty="0"/>
              <a:t>The default container format is </a:t>
            </a:r>
            <a:r>
              <a:rPr lang="en-CA" sz="2400" dirty="0" err="1"/>
              <a:t>libcontainer</a:t>
            </a:r>
            <a:r>
              <a:rPr lang="en-CA" sz="2400" dirty="0"/>
              <a:t>. </a:t>
            </a:r>
          </a:p>
          <a:p>
            <a:r>
              <a:rPr lang="en-CA" sz="2400" dirty="0"/>
              <a:t>In the future, Docker may support other container formats by integrating with technologies such as BSD Jails or Solaris Zones.</a:t>
            </a:r>
            <a:endParaRPr lang="en-US" sz="2400" dirty="0"/>
          </a:p>
        </p:txBody>
      </p:sp>
      <p:sp>
        <p:nvSpPr>
          <p:cNvPr id="13"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A09379E7-353A-42F0-AEEB-D9962A351E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43759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C8D5963-6A64-2B42-9DDD-2C62F35B20B7}"/>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Docker commands</a:t>
            </a:r>
          </a:p>
        </p:txBody>
      </p:sp>
      <p:graphicFrame>
        <p:nvGraphicFramePr>
          <p:cNvPr id="5" name="Content Placeholder 2">
            <a:extLst>
              <a:ext uri="{FF2B5EF4-FFF2-40B4-BE49-F238E27FC236}">
                <a16:creationId xmlns:a16="http://schemas.microsoft.com/office/drawing/2014/main" id="{523DCF78-4871-4FB1-BCE6-5332AC473257}"/>
              </a:ext>
            </a:extLst>
          </p:cNvPr>
          <p:cNvGraphicFramePr>
            <a:graphicFrameLocks noGrp="1"/>
          </p:cNvGraphicFramePr>
          <p:nvPr>
            <p:ph idx="1"/>
            <p:extLst>
              <p:ext uri="{D42A27DB-BD31-4B8C-83A1-F6EECF244321}">
                <p14:modId xmlns:p14="http://schemas.microsoft.com/office/powerpoint/2010/main" val="301187200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767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3031</TotalTime>
  <Words>2947</Words>
  <Application>Microsoft Macintosh PowerPoint</Application>
  <PresentationFormat>Widescreen</PresentationFormat>
  <Paragraphs>243</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Impact</vt:lpstr>
      <vt:lpstr>Open Sans</vt:lpstr>
      <vt:lpstr>Roboto</vt:lpstr>
      <vt:lpstr>Office Theme</vt:lpstr>
      <vt:lpstr>Docker basics</vt:lpstr>
      <vt:lpstr>PowerPoint Presentation</vt:lpstr>
      <vt:lpstr>Docker architecture</vt:lpstr>
      <vt:lpstr>Underlying technologies</vt:lpstr>
      <vt:lpstr>Namespaces</vt:lpstr>
      <vt:lpstr>Control groups</vt:lpstr>
      <vt:lpstr>Union file systems</vt:lpstr>
      <vt:lpstr>Container format</vt:lpstr>
      <vt:lpstr>Docker commands</vt:lpstr>
      <vt:lpstr>Docker networking </vt:lpstr>
      <vt:lpstr>Basic of docker networking </vt:lpstr>
      <vt:lpstr>Docker network </vt:lpstr>
      <vt:lpstr>Bridge</vt:lpstr>
      <vt:lpstr>Host</vt:lpstr>
      <vt:lpstr>Default Network</vt:lpstr>
      <vt:lpstr>Docker network</vt:lpstr>
      <vt:lpstr>Docker network</vt:lpstr>
      <vt:lpstr>Docker storage</vt:lpstr>
      <vt:lpstr>Known file system </vt:lpstr>
      <vt:lpstr>Why docker file system</vt:lpstr>
      <vt:lpstr>Docker file system</vt:lpstr>
      <vt:lpstr>Docker read/write</vt:lpstr>
      <vt:lpstr>Docker image file system (overlay) </vt:lpstr>
      <vt:lpstr>Container size on disk</vt:lpstr>
      <vt:lpstr>The copy-on-write (CoW) strategy </vt:lpstr>
      <vt:lpstr>Docker sizes</vt:lpstr>
      <vt:lpstr>Copying makes containers efficient</vt:lpstr>
      <vt:lpstr>Write operations</vt:lpstr>
      <vt:lpstr>Use volumes</vt:lpstr>
      <vt:lpstr>Use volumes</vt:lpstr>
      <vt:lpstr>Create and Manage volumes</vt:lpstr>
      <vt:lpstr>Docker volumes</vt:lpstr>
      <vt:lpstr>Remove volumes</vt:lpstr>
      <vt:lpstr>Share data among machines</vt:lpstr>
      <vt:lpstr>Example</vt:lpstr>
      <vt:lpstr>Data volume containers:</vt:lpstr>
      <vt:lpstr>Backup a container</vt:lpstr>
      <vt:lpstr>Restore container from backup</vt:lpstr>
      <vt:lpstr>Remove volumes</vt:lpstr>
      <vt:lpstr>Remove anonymous volumes</vt:lpstr>
      <vt:lpstr>PowerPoint Presentation</vt:lpstr>
      <vt:lpstr>AWS S3 backend for volume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basics</dc:title>
  <dc:creator>Sameer Sonaikar</dc:creator>
  <cp:lastModifiedBy>Sameer Sonaikar</cp:lastModifiedBy>
  <cp:revision>17</cp:revision>
  <dcterms:created xsi:type="dcterms:W3CDTF">2019-02-02T05:20:11Z</dcterms:created>
  <dcterms:modified xsi:type="dcterms:W3CDTF">2020-04-13T21:17:48Z</dcterms:modified>
</cp:coreProperties>
</file>